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f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31"/>
  </p:notesMasterIdLst>
  <p:handoutMasterIdLst>
    <p:handoutMasterId r:id="rId32"/>
  </p:handoutMasterIdLst>
  <p:sldIdLst>
    <p:sldId id="256" r:id="rId2"/>
    <p:sldId id="509" r:id="rId3"/>
    <p:sldId id="467" r:id="rId4"/>
    <p:sldId id="484" r:id="rId5"/>
    <p:sldId id="491" r:id="rId6"/>
    <p:sldId id="485" r:id="rId7"/>
    <p:sldId id="490" r:id="rId8"/>
    <p:sldId id="489" r:id="rId9"/>
    <p:sldId id="487" r:id="rId10"/>
    <p:sldId id="503" r:id="rId11"/>
    <p:sldId id="507" r:id="rId12"/>
    <p:sldId id="510" r:id="rId13"/>
    <p:sldId id="508" r:id="rId14"/>
    <p:sldId id="500" r:id="rId15"/>
    <p:sldId id="501" r:id="rId16"/>
    <p:sldId id="492" r:id="rId17"/>
    <p:sldId id="493" r:id="rId18"/>
    <p:sldId id="504" r:id="rId19"/>
    <p:sldId id="494" r:id="rId20"/>
    <p:sldId id="476" r:id="rId21"/>
    <p:sldId id="486" r:id="rId22"/>
    <p:sldId id="488" r:id="rId23"/>
    <p:sldId id="495" r:id="rId24"/>
    <p:sldId id="506" r:id="rId25"/>
    <p:sldId id="496" r:id="rId26"/>
    <p:sldId id="497" r:id="rId27"/>
    <p:sldId id="498" r:id="rId28"/>
    <p:sldId id="499" r:id="rId29"/>
    <p:sldId id="479" r:id="rId30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09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0069B8"/>
    <a:srgbClr val="98BAFF"/>
    <a:srgbClr val="009999"/>
    <a:srgbClr val="4A9EE3"/>
    <a:srgbClr val="7FADE3"/>
    <a:srgbClr val="33CCCC"/>
    <a:srgbClr val="9F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636" autoAdjust="0"/>
    <p:restoredTop sz="76862" autoAdjust="0"/>
  </p:normalViewPr>
  <p:slideViewPr>
    <p:cSldViewPr snapToGrid="0" snapToObjects="1" showGuides="1">
      <p:cViewPr varScale="1">
        <p:scale>
          <a:sx n="87" d="100"/>
          <a:sy n="87" d="100"/>
        </p:scale>
        <p:origin x="2076" y="96"/>
      </p:cViewPr>
      <p:guideLst>
        <p:guide orient="horz" pos="2409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82" d="100"/>
        <a:sy n="82" d="100"/>
      </p:scale>
      <p:origin x="0" y="0"/>
    </p:cViewPr>
  </p:sorterViewPr>
  <p:notesViewPr>
    <p:cSldViewPr snapToGrid="0" snapToObjects="1">
      <p:cViewPr>
        <p:scale>
          <a:sx n="125" d="100"/>
          <a:sy n="125" d="100"/>
        </p:scale>
        <p:origin x="2200" y="-12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37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ion Zalk" userId="1f811bf6-7718-4bf6-ae68-8bbda25a1b04" providerId="ADAL" clId="{8A50C0EF-F7E2-4048-904B-B084DAD9FB02}"/>
  </pc:docChgLst>
  <pc:docChgLst>
    <pc:chgData name="Marion Zalk" userId="1f811bf6-7718-4bf6-ae68-8bbda25a1b04" providerId="ADAL" clId="{C969F783-DBE0-458E-A8FF-CD3039A99FFF}"/>
    <pc:docChg chg="modSld">
      <pc:chgData name="Marion Zalk" userId="1f811bf6-7718-4bf6-ae68-8bbda25a1b04" providerId="ADAL" clId="{C969F783-DBE0-458E-A8FF-CD3039A99FFF}" dt="2019-09-03T01:40:05.866" v="17" actId="20577"/>
      <pc:docMkLst>
        <pc:docMk/>
      </pc:docMkLst>
      <pc:sldChg chg="modNotesTx">
        <pc:chgData name="Marion Zalk" userId="1f811bf6-7718-4bf6-ae68-8bbda25a1b04" providerId="ADAL" clId="{C969F783-DBE0-458E-A8FF-CD3039A99FFF}" dt="2019-09-03T01:39:48.994" v="13" actId="20577"/>
        <pc:sldMkLst>
          <pc:docMk/>
          <pc:sldMk cId="3614711091" sldId="476"/>
        </pc:sldMkLst>
      </pc:sldChg>
      <pc:sldChg chg="modNotesTx">
        <pc:chgData name="Marion Zalk" userId="1f811bf6-7718-4bf6-ae68-8bbda25a1b04" providerId="ADAL" clId="{C969F783-DBE0-458E-A8FF-CD3039A99FFF}" dt="2019-09-03T01:39:07.579" v="0" actId="20577"/>
        <pc:sldMkLst>
          <pc:docMk/>
          <pc:sldMk cId="3655123140" sldId="484"/>
        </pc:sldMkLst>
      </pc:sldChg>
      <pc:sldChg chg="modNotesTx">
        <pc:chgData name="Marion Zalk" userId="1f811bf6-7718-4bf6-ae68-8bbda25a1b04" providerId="ADAL" clId="{C969F783-DBE0-458E-A8FF-CD3039A99FFF}" dt="2019-09-03T01:39:19.953" v="3" actId="20577"/>
        <pc:sldMkLst>
          <pc:docMk/>
          <pc:sldMk cId="1754424080" sldId="489"/>
        </pc:sldMkLst>
      </pc:sldChg>
      <pc:sldChg chg="modNotesTx">
        <pc:chgData name="Marion Zalk" userId="1f811bf6-7718-4bf6-ae68-8bbda25a1b04" providerId="ADAL" clId="{C969F783-DBE0-458E-A8FF-CD3039A99FFF}" dt="2019-09-03T01:39:17.433" v="2" actId="20577"/>
        <pc:sldMkLst>
          <pc:docMk/>
          <pc:sldMk cId="3788693816" sldId="490"/>
        </pc:sldMkLst>
      </pc:sldChg>
      <pc:sldChg chg="modNotesTx">
        <pc:chgData name="Marion Zalk" userId="1f811bf6-7718-4bf6-ae68-8bbda25a1b04" providerId="ADAL" clId="{C969F783-DBE0-458E-A8FF-CD3039A99FFF}" dt="2019-09-03T01:39:11.657" v="1" actId="20577"/>
        <pc:sldMkLst>
          <pc:docMk/>
          <pc:sldMk cId="618487223" sldId="491"/>
        </pc:sldMkLst>
      </pc:sldChg>
      <pc:sldChg chg="modNotesTx">
        <pc:chgData name="Marion Zalk" userId="1f811bf6-7718-4bf6-ae68-8bbda25a1b04" providerId="ADAL" clId="{C969F783-DBE0-458E-A8FF-CD3039A99FFF}" dt="2019-09-03T01:39:41.168" v="10" actId="20577"/>
        <pc:sldMkLst>
          <pc:docMk/>
          <pc:sldMk cId="760935185" sldId="493"/>
        </pc:sldMkLst>
      </pc:sldChg>
      <pc:sldChg chg="modNotesTx">
        <pc:chgData name="Marion Zalk" userId="1f811bf6-7718-4bf6-ae68-8bbda25a1b04" providerId="ADAL" clId="{C969F783-DBE0-458E-A8FF-CD3039A99FFF}" dt="2019-09-03T01:39:46.624" v="12" actId="20577"/>
        <pc:sldMkLst>
          <pc:docMk/>
          <pc:sldMk cId="3598733077" sldId="494"/>
        </pc:sldMkLst>
      </pc:sldChg>
      <pc:sldChg chg="modNotesTx">
        <pc:chgData name="Marion Zalk" userId="1f811bf6-7718-4bf6-ae68-8bbda25a1b04" providerId="ADAL" clId="{C969F783-DBE0-458E-A8FF-CD3039A99FFF}" dt="2019-09-03T01:39:55.995" v="14" actId="20577"/>
        <pc:sldMkLst>
          <pc:docMk/>
          <pc:sldMk cId="3000668025" sldId="495"/>
        </pc:sldMkLst>
      </pc:sldChg>
      <pc:sldChg chg="modNotesTx">
        <pc:chgData name="Marion Zalk" userId="1f811bf6-7718-4bf6-ae68-8bbda25a1b04" providerId="ADAL" clId="{C969F783-DBE0-458E-A8FF-CD3039A99FFF}" dt="2019-09-03T01:40:01.194" v="15" actId="20577"/>
        <pc:sldMkLst>
          <pc:docMk/>
          <pc:sldMk cId="2437896955" sldId="497"/>
        </pc:sldMkLst>
      </pc:sldChg>
      <pc:sldChg chg="modNotesTx">
        <pc:chgData name="Marion Zalk" userId="1f811bf6-7718-4bf6-ae68-8bbda25a1b04" providerId="ADAL" clId="{C969F783-DBE0-458E-A8FF-CD3039A99FFF}" dt="2019-09-03T01:40:03.481" v="16" actId="20577"/>
        <pc:sldMkLst>
          <pc:docMk/>
          <pc:sldMk cId="3847807622" sldId="498"/>
        </pc:sldMkLst>
      </pc:sldChg>
      <pc:sldChg chg="modNotesTx">
        <pc:chgData name="Marion Zalk" userId="1f811bf6-7718-4bf6-ae68-8bbda25a1b04" providerId="ADAL" clId="{C969F783-DBE0-458E-A8FF-CD3039A99FFF}" dt="2019-09-03T01:40:05.866" v="17" actId="20577"/>
        <pc:sldMkLst>
          <pc:docMk/>
          <pc:sldMk cId="3304631855" sldId="499"/>
        </pc:sldMkLst>
      </pc:sldChg>
      <pc:sldChg chg="modNotesTx">
        <pc:chgData name="Marion Zalk" userId="1f811bf6-7718-4bf6-ae68-8bbda25a1b04" providerId="ADAL" clId="{C969F783-DBE0-458E-A8FF-CD3039A99FFF}" dt="2019-09-03T01:39:34.633" v="8" actId="20577"/>
        <pc:sldMkLst>
          <pc:docMk/>
          <pc:sldMk cId="3660364767" sldId="500"/>
        </pc:sldMkLst>
      </pc:sldChg>
      <pc:sldChg chg="modNotesTx">
        <pc:chgData name="Marion Zalk" userId="1f811bf6-7718-4bf6-ae68-8bbda25a1b04" providerId="ADAL" clId="{C969F783-DBE0-458E-A8FF-CD3039A99FFF}" dt="2019-09-03T01:39:37.144" v="9" actId="20577"/>
        <pc:sldMkLst>
          <pc:docMk/>
          <pc:sldMk cId="3902153726" sldId="501"/>
        </pc:sldMkLst>
      </pc:sldChg>
      <pc:sldChg chg="modNotesTx">
        <pc:chgData name="Marion Zalk" userId="1f811bf6-7718-4bf6-ae68-8bbda25a1b04" providerId="ADAL" clId="{C969F783-DBE0-458E-A8FF-CD3039A99FFF}" dt="2019-09-03T01:39:24.149" v="4" actId="20577"/>
        <pc:sldMkLst>
          <pc:docMk/>
          <pc:sldMk cId="2418402759" sldId="503"/>
        </pc:sldMkLst>
      </pc:sldChg>
      <pc:sldChg chg="modNotesTx">
        <pc:chgData name="Marion Zalk" userId="1f811bf6-7718-4bf6-ae68-8bbda25a1b04" providerId="ADAL" clId="{C969F783-DBE0-458E-A8FF-CD3039A99FFF}" dt="2019-09-03T01:39:43.640" v="11" actId="20577"/>
        <pc:sldMkLst>
          <pc:docMk/>
          <pc:sldMk cId="853030172" sldId="504"/>
        </pc:sldMkLst>
      </pc:sldChg>
      <pc:sldChg chg="modNotesTx">
        <pc:chgData name="Marion Zalk" userId="1f811bf6-7718-4bf6-ae68-8bbda25a1b04" providerId="ADAL" clId="{C969F783-DBE0-458E-A8FF-CD3039A99FFF}" dt="2019-09-03T01:39:27.089" v="5" actId="20577"/>
        <pc:sldMkLst>
          <pc:docMk/>
          <pc:sldMk cId="1346973852" sldId="507"/>
        </pc:sldMkLst>
      </pc:sldChg>
      <pc:sldChg chg="modNotesTx">
        <pc:chgData name="Marion Zalk" userId="1f811bf6-7718-4bf6-ae68-8bbda25a1b04" providerId="ADAL" clId="{C969F783-DBE0-458E-A8FF-CD3039A99FFF}" dt="2019-09-03T01:39:31.682" v="7" actId="20577"/>
        <pc:sldMkLst>
          <pc:docMk/>
          <pc:sldMk cId="4098592226" sldId="508"/>
        </pc:sldMkLst>
      </pc:sldChg>
      <pc:sldChg chg="modNotesTx">
        <pc:chgData name="Marion Zalk" userId="1f811bf6-7718-4bf6-ae68-8bbda25a1b04" providerId="ADAL" clId="{C969F783-DBE0-458E-A8FF-CD3039A99FFF}" dt="2019-09-03T01:39:29.179" v="6" actId="20577"/>
        <pc:sldMkLst>
          <pc:docMk/>
          <pc:sldMk cId="1468093176" sldId="510"/>
        </pc:sldMkLst>
      </pc:sldChg>
    </pc:docChg>
  </pc:docChgLst>
  <pc:docChgLst>
    <pc:chgData name="Marion Zalk" userId="1f811bf6-7718-4bf6-ae68-8bbda25a1b04" providerId="ADAL" clId="{23ACBF39-AC77-4F02-8D32-734038A03603}"/>
    <pc:docChg chg="modSld">
      <pc:chgData name="Marion Zalk" userId="1f811bf6-7718-4bf6-ae68-8bbda25a1b04" providerId="ADAL" clId="{23ACBF39-AC77-4F02-8D32-734038A03603}" dt="2019-08-15T11:34:24.445" v="1" actId="20577"/>
      <pc:docMkLst>
        <pc:docMk/>
      </pc:docMkLst>
      <pc:sldChg chg="modSp">
        <pc:chgData name="Marion Zalk" userId="1f811bf6-7718-4bf6-ae68-8bbda25a1b04" providerId="ADAL" clId="{23ACBF39-AC77-4F02-8D32-734038A03603}" dt="2019-08-15T11:34:24.445" v="1" actId="20577"/>
        <pc:sldMkLst>
          <pc:docMk/>
          <pc:sldMk cId="2601183941" sldId="256"/>
        </pc:sldMkLst>
        <pc:spChg chg="mod">
          <ac:chgData name="Marion Zalk" userId="1f811bf6-7718-4bf6-ae68-8bbda25a1b04" providerId="ADAL" clId="{23ACBF39-AC77-4F02-8D32-734038A03603}" dt="2019-08-15T11:34:24.445" v="1" actId="20577"/>
          <ac:spMkLst>
            <pc:docMk/>
            <pc:sldMk cId="2601183941" sldId="256"/>
            <ac:spMk id="5" creationId="{06A0305F-DDCD-4D04-B90B-3759A2CB32ED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4614D1-DD0A-AA4A-868F-6112EB188198}" type="datetimeFigureOut">
              <a:rPr lang="en-US" smtClean="0"/>
              <a:t>9/3/2019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72D6F2-FF2F-264A-8527-8227691570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4453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867F08-796F-D848-9D77-9CD45559A276}" type="datetimeFigureOut">
              <a:rPr lang="en-US" smtClean="0"/>
              <a:t>9/3/2019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73C82A-F636-C145-9DED-6BE6B30CFD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1817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73C82A-F636-C145-9DED-6BE6B30CFD7A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12630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400" kern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73C82A-F636-C145-9DED-6BE6B30CFD7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2844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73C82A-F636-C145-9DED-6BE6B30CFD7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8241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7193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.  </a:t>
            </a:r>
          </a:p>
        </p:txBody>
      </p:sp>
    </p:spTree>
    <p:extLst>
      <p:ext uri="{BB962C8B-B14F-4D97-AF65-F5344CB8AC3E}">
        <p14:creationId xmlns:p14="http://schemas.microsoft.com/office/powerpoint/2010/main" val="24473601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en-GB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6805383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73C82A-F636-C145-9DED-6BE6B30CFD7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5762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02552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73C82A-F636-C145-9DED-6BE6B30CFD7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4768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73C82A-F636-C145-9DED-6BE6B30CFD7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295444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05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646511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73C82A-F636-C145-9DED-6BE6B30CFD7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47303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73C82A-F636-C145-9DED-6BE6B30CFD7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76341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buNone/>
            </a:pPr>
            <a:endParaRPr lang="en-US" dirty="0"/>
          </a:p>
          <a:p>
            <a:pPr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329095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505487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960019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730597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baseline="0" dirty="0"/>
          </a:p>
          <a:p>
            <a:pPr marL="0" lvl="0" indent="0" rtl="0">
              <a:spcBef>
                <a:spcPts val="0"/>
              </a:spcBef>
              <a:buFont typeface="+mj-lt"/>
              <a:buNone/>
            </a:pPr>
            <a:endParaRPr lang="en-US" dirty="0"/>
          </a:p>
          <a:p>
            <a:pPr marL="0" lvl="0" indent="0" rtl="0">
              <a:spcBef>
                <a:spcPts val="0"/>
              </a:spcBef>
              <a:buFont typeface="+mj-lt"/>
              <a:buNone/>
            </a:pPr>
            <a:endParaRPr lang="en-US" dirty="0"/>
          </a:p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828215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73C82A-F636-C145-9DED-6BE6B30CFD7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37168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73C82A-F636-C145-9DED-6BE6B30CFD7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932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4853073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73C82A-F636-C145-9DED-6BE6B30CFD7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4179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73C82A-F636-C145-9DED-6BE6B30CFD7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1642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73C82A-F636-C145-9DED-6BE6B30CFD7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9677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73C82A-F636-C145-9DED-6BE6B30CFD7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0765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2"/>
          <p:cNvSpPr>
            <a:spLocks noChangeShapeType="1"/>
          </p:cNvSpPr>
          <p:nvPr userDrawn="1"/>
        </p:nvSpPr>
        <p:spPr bwMode="auto">
          <a:xfrm>
            <a:off x="1812925" y="107950"/>
            <a:ext cx="0" cy="862013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AU"/>
          </a:p>
        </p:txBody>
      </p:sp>
      <p:sp>
        <p:nvSpPr>
          <p:cNvPr id="5" name="Line 5"/>
          <p:cNvSpPr>
            <a:spLocks noChangeShapeType="1"/>
          </p:cNvSpPr>
          <p:nvPr userDrawn="1"/>
        </p:nvSpPr>
        <p:spPr bwMode="auto">
          <a:xfrm>
            <a:off x="2743200" y="107950"/>
            <a:ext cx="1588" cy="519113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AU"/>
          </a:p>
        </p:txBody>
      </p:sp>
      <p:pic>
        <p:nvPicPr>
          <p:cNvPr id="6" name="Picture 9" descr="5011_PPT_BG_EndPage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-1588" y="0"/>
            <a:ext cx="9145588" cy="6859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Line 10"/>
          <p:cNvSpPr>
            <a:spLocks noChangeShapeType="1"/>
          </p:cNvSpPr>
          <p:nvPr userDrawn="1"/>
        </p:nvSpPr>
        <p:spPr bwMode="auto">
          <a:xfrm>
            <a:off x="1972470" y="493714"/>
            <a:ext cx="1587" cy="1312862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AU"/>
          </a:p>
        </p:txBody>
      </p:sp>
      <p:pic>
        <p:nvPicPr>
          <p:cNvPr id="8" name="Picture 13" descr="UOM-Rev3D_S_sm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465137" y="430386"/>
            <a:ext cx="1347788" cy="1366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232" name="Rectangle 16"/>
          <p:cNvSpPr>
            <a:spLocks noGrp="1" noChangeArrowheads="1"/>
          </p:cNvSpPr>
          <p:nvPr>
            <p:ph type="ctrTitle" sz="quarter"/>
          </p:nvPr>
        </p:nvSpPr>
        <p:spPr>
          <a:xfrm>
            <a:off x="2438400" y="1806576"/>
            <a:ext cx="6400800" cy="131286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AU"/>
              <a:t>Click to edit Master title style</a:t>
            </a:r>
            <a:endParaRPr lang="en-US" dirty="0"/>
          </a:p>
        </p:txBody>
      </p:sp>
      <p:sp>
        <p:nvSpPr>
          <p:cNvPr id="9233" name="Rectangle 17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849960" y="4267200"/>
            <a:ext cx="7989240" cy="2286000"/>
          </a:xfrm>
        </p:spPr>
        <p:txBody>
          <a:bodyPr/>
          <a:lstStyle>
            <a:lvl1pPr marL="0" indent="0" algn="ctr">
              <a:buFontTx/>
              <a:buNone/>
              <a:defRPr b="0">
                <a:solidFill>
                  <a:srgbClr val="00B050"/>
                </a:solidFill>
              </a:defRPr>
            </a:lvl1pPr>
          </a:lstStyle>
          <a:p>
            <a:r>
              <a:rPr lang="en-AU"/>
              <a:t>Click to edit Master subtitle style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849313" y="3581400"/>
            <a:ext cx="7989887" cy="609600"/>
          </a:xfrm>
        </p:spPr>
        <p:txBody>
          <a:bodyPr/>
          <a:lstStyle>
            <a:lvl1pPr marL="0" indent="0" algn="ctr">
              <a:buNone/>
              <a:defRPr>
                <a:solidFill>
                  <a:srgbClr val="FFFF00"/>
                </a:solidFill>
              </a:defRPr>
            </a:lvl1pPr>
          </a:lstStyle>
          <a:p>
            <a:pPr lvl="0"/>
            <a:r>
              <a:rPr lang="en-US" dirty="0"/>
              <a:t>Click to edit Author style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6200" y="990600"/>
            <a:ext cx="8991600" cy="5334000"/>
          </a:xfrm>
        </p:spPr>
        <p:txBody>
          <a:bodyPr/>
          <a:lstStyle/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AU" dirty="0"/>
          </a:p>
        </p:txBody>
      </p:sp>
      <p:sp>
        <p:nvSpPr>
          <p:cNvPr id="6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3633537" y="6463662"/>
            <a:ext cx="2755232" cy="3153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AU"/>
              <a:t>-</a:t>
            </a:r>
            <a:fld id="{E714E059-E509-4057-9854-D87D1A2F4F01}" type="slidenum">
              <a:rPr lang="en-AU" smtClean="0"/>
              <a:pPr/>
              <a:t>‹#›</a:t>
            </a:fld>
            <a:r>
              <a:rPr lang="en-AU"/>
              <a:t>-</a:t>
            </a:r>
          </a:p>
        </p:txBody>
      </p:sp>
    </p:spTree>
    <p:extLst>
      <p:ext uri="{BB962C8B-B14F-4D97-AF65-F5344CB8AC3E}">
        <p14:creationId xmlns:p14="http://schemas.microsoft.com/office/powerpoint/2010/main" val="20978040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Fr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AU"/>
              <a:t>-</a:t>
            </a:r>
            <a:fld id="{E714E059-E509-4057-9854-D87D1A2F4F01}" type="slidenum">
              <a:rPr lang="en-AU" smtClean="0"/>
              <a:pPr/>
              <a:t>‹#›</a:t>
            </a:fld>
            <a:r>
              <a:rPr lang="en-AU"/>
              <a:t>-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6200" y="990600"/>
            <a:ext cx="4419600" cy="5334000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</a:lstStyle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AU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4648200" y="990600"/>
            <a:ext cx="4419600" cy="5334000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</a:lstStyle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744995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Frame -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AU"/>
              <a:t>-</a:t>
            </a:r>
            <a:fld id="{E714E059-E509-4057-9854-D87D1A2F4F01}" type="slidenum">
              <a:rPr lang="en-AU" smtClean="0"/>
              <a:pPr/>
              <a:t>‹#›</a:t>
            </a:fld>
            <a:r>
              <a:rPr lang="en-AU"/>
              <a:t>-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6200" y="1447800"/>
            <a:ext cx="4419600" cy="4876800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AU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4648200" y="1447800"/>
            <a:ext cx="4419600" cy="4876800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</a:lstStyle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AU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76200" y="990600"/>
            <a:ext cx="4419600" cy="457200"/>
          </a:xfrm>
        </p:spPr>
        <p:txBody>
          <a:bodyPr/>
          <a:lstStyle>
            <a:lvl1pPr marL="0" indent="0" algn="ctr">
              <a:buNone/>
              <a:defRPr baseline="0">
                <a:solidFill>
                  <a:srgbClr val="00B050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Click to edit Title text</a:t>
            </a:r>
            <a:endParaRPr lang="en-AU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4648200" y="990600"/>
            <a:ext cx="4419600" cy="457200"/>
          </a:xfrm>
        </p:spPr>
        <p:txBody>
          <a:bodyPr/>
          <a:lstStyle>
            <a:lvl1pPr marL="0" indent="0" algn="ctr">
              <a:buNone/>
              <a:defRPr baseline="0">
                <a:solidFill>
                  <a:srgbClr val="00B050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Click to edit Title text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333662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AU"/>
              <a:t>-</a:t>
            </a:r>
            <a:fld id="{E714E059-E509-4057-9854-D87D1A2F4F01}" type="slidenum">
              <a:rPr lang="en-AU" smtClean="0"/>
              <a:pPr/>
              <a:t>‹#›</a:t>
            </a:fld>
            <a:r>
              <a:rPr lang="en-AU"/>
              <a:t>-</a:t>
            </a:r>
          </a:p>
        </p:txBody>
      </p:sp>
    </p:spTree>
    <p:extLst>
      <p:ext uri="{BB962C8B-B14F-4D97-AF65-F5344CB8AC3E}">
        <p14:creationId xmlns:p14="http://schemas.microsoft.com/office/powerpoint/2010/main" val="9779274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AU"/>
              <a:t>-</a:t>
            </a:r>
            <a:fld id="{E714E059-E509-4057-9854-D87D1A2F4F01}" type="slidenum">
              <a:rPr lang="en-AU" smtClean="0"/>
              <a:pPr/>
              <a:t>‹#›</a:t>
            </a:fld>
            <a:r>
              <a:rPr lang="en-AU"/>
              <a:t>-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76200" y="990600"/>
            <a:ext cx="8991600" cy="5334000"/>
          </a:xfrm>
        </p:spPr>
        <p:txBody>
          <a:bodyPr/>
          <a:lstStyle/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334980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/>
          <p:nvPr/>
        </p:nvSpPr>
        <p:spPr>
          <a:xfrm>
            <a:off x="150" y="6769100"/>
            <a:ext cx="9143700" cy="88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2400"/>
          </a:p>
        </p:txBody>
      </p:sp>
      <p:sp>
        <p:nvSpPr>
          <p:cNvPr id="54" name="Shape 54"/>
          <p:cNvSpPr txBox="1">
            <a:spLocks noGrp="1"/>
          </p:cNvSpPr>
          <p:nvPr>
            <p:ph type="title"/>
          </p:nvPr>
        </p:nvSpPr>
        <p:spPr>
          <a:xfrm>
            <a:off x="387900" y="1536600"/>
            <a:ext cx="8368200" cy="20512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>
              <a:spcBef>
                <a:spcPts val="0"/>
              </a:spcBef>
              <a:buClr>
                <a:schemeClr val="accent5"/>
              </a:buClr>
              <a:buSzPct val="100000"/>
              <a:defRPr sz="13000">
                <a:solidFill>
                  <a:schemeClr val="accent5"/>
                </a:solidFill>
              </a:defRPr>
            </a:lvl1pPr>
            <a:lvl2pPr lvl="1" algn="ctr">
              <a:spcBef>
                <a:spcPts val="0"/>
              </a:spcBef>
              <a:buClr>
                <a:schemeClr val="accent5"/>
              </a:buClr>
              <a:buSzPct val="100000"/>
              <a:defRPr sz="13000">
                <a:solidFill>
                  <a:schemeClr val="accent5"/>
                </a:solidFill>
              </a:defRPr>
            </a:lvl2pPr>
            <a:lvl3pPr lvl="2" algn="ctr">
              <a:spcBef>
                <a:spcPts val="0"/>
              </a:spcBef>
              <a:buClr>
                <a:schemeClr val="accent5"/>
              </a:buClr>
              <a:buSzPct val="100000"/>
              <a:defRPr sz="13000">
                <a:solidFill>
                  <a:schemeClr val="accent5"/>
                </a:solidFill>
              </a:defRPr>
            </a:lvl3pPr>
            <a:lvl4pPr lvl="3" algn="ctr">
              <a:spcBef>
                <a:spcPts val="0"/>
              </a:spcBef>
              <a:buClr>
                <a:schemeClr val="accent5"/>
              </a:buClr>
              <a:buSzPct val="100000"/>
              <a:defRPr sz="13000">
                <a:solidFill>
                  <a:schemeClr val="accent5"/>
                </a:solidFill>
              </a:defRPr>
            </a:lvl4pPr>
            <a:lvl5pPr lvl="4" algn="ctr">
              <a:spcBef>
                <a:spcPts val="0"/>
              </a:spcBef>
              <a:buClr>
                <a:schemeClr val="accent5"/>
              </a:buClr>
              <a:buSzPct val="100000"/>
              <a:defRPr sz="13000">
                <a:solidFill>
                  <a:schemeClr val="accent5"/>
                </a:solidFill>
              </a:defRPr>
            </a:lvl5pPr>
            <a:lvl6pPr lvl="5" algn="ctr">
              <a:spcBef>
                <a:spcPts val="0"/>
              </a:spcBef>
              <a:buClr>
                <a:schemeClr val="accent5"/>
              </a:buClr>
              <a:buSzPct val="100000"/>
              <a:defRPr sz="13000">
                <a:solidFill>
                  <a:schemeClr val="accent5"/>
                </a:solidFill>
              </a:defRPr>
            </a:lvl6pPr>
            <a:lvl7pPr lvl="6" algn="ctr">
              <a:spcBef>
                <a:spcPts val="0"/>
              </a:spcBef>
              <a:buClr>
                <a:schemeClr val="accent5"/>
              </a:buClr>
              <a:buSzPct val="100000"/>
              <a:defRPr sz="13000">
                <a:solidFill>
                  <a:schemeClr val="accent5"/>
                </a:solidFill>
              </a:defRPr>
            </a:lvl7pPr>
            <a:lvl8pPr lvl="7" algn="ctr">
              <a:spcBef>
                <a:spcPts val="0"/>
              </a:spcBef>
              <a:buClr>
                <a:schemeClr val="accent5"/>
              </a:buClr>
              <a:buSzPct val="100000"/>
              <a:defRPr sz="13000">
                <a:solidFill>
                  <a:schemeClr val="accent5"/>
                </a:solidFill>
              </a:defRPr>
            </a:lvl8pPr>
            <a:lvl9pPr lvl="8" algn="ctr">
              <a:spcBef>
                <a:spcPts val="0"/>
              </a:spcBef>
              <a:buClr>
                <a:schemeClr val="accent5"/>
              </a:buClr>
              <a:buSzPct val="100000"/>
              <a:defRPr sz="130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body" idx="1"/>
          </p:nvPr>
        </p:nvSpPr>
        <p:spPr>
          <a:xfrm>
            <a:off x="387900" y="3892600"/>
            <a:ext cx="8368200" cy="1428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sldNum" idx="12"/>
          </p:nvPr>
        </p:nvSpPr>
        <p:spPr>
          <a:xfrm>
            <a:off x="8472457" y="6217621"/>
            <a:ext cx="548700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</a:pPr>
            <a:fld id="{00000000-1234-1234-1234-123412341234}" type="slidenum">
              <a:rPr lang="en" smtClean="0"/>
              <a:pPr>
                <a:spcBef>
                  <a:spcPts val="0"/>
                </a:spcBef>
              </a:pPr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202287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hape 21"/>
          <p:cNvCxnSpPr/>
          <p:nvPr/>
        </p:nvCxnSpPr>
        <p:spPr>
          <a:xfrm>
            <a:off x="492562" y="1680377"/>
            <a:ext cx="4248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" name="Shape 22"/>
          <p:cNvSpPr txBox="1">
            <a:spLocks noGrp="1"/>
          </p:cNvSpPr>
          <p:nvPr>
            <p:ph type="title"/>
          </p:nvPr>
        </p:nvSpPr>
        <p:spPr>
          <a:xfrm>
            <a:off x="387900" y="610700"/>
            <a:ext cx="8368200" cy="9148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1"/>
          </p:nvPr>
        </p:nvSpPr>
        <p:spPr>
          <a:xfrm>
            <a:off x="387900" y="1986432"/>
            <a:ext cx="8368200" cy="4105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7" y="6217621"/>
            <a:ext cx="548700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</a:pPr>
            <a:fld id="{00000000-1234-1234-1234-123412341234}" type="slidenum">
              <a:rPr lang="en" smtClean="0"/>
              <a:pPr>
                <a:spcBef>
                  <a:spcPts val="0"/>
                </a:spcBef>
              </a:pPr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4021842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Line 8"/>
          <p:cNvSpPr>
            <a:spLocks noChangeShapeType="1"/>
          </p:cNvSpPr>
          <p:nvPr/>
        </p:nvSpPr>
        <p:spPr bwMode="auto">
          <a:xfrm>
            <a:off x="1812925" y="107950"/>
            <a:ext cx="0" cy="862013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AU"/>
          </a:p>
        </p:txBody>
      </p:sp>
      <p:pic>
        <p:nvPicPr>
          <p:cNvPr id="1027" name="Picture 9" descr="UOM-Rev3D_S_sm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533400" y="119063"/>
            <a:ext cx="860425" cy="871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8" name="Rectangle 10"/>
          <p:cNvSpPr>
            <a:spLocks noChangeArrowheads="1"/>
          </p:cNvSpPr>
          <p:nvPr/>
        </p:nvSpPr>
        <p:spPr bwMode="auto">
          <a:xfrm>
            <a:off x="0" y="0"/>
            <a:ext cx="9144000" cy="838200"/>
          </a:xfrm>
          <a:prstGeom prst="rect">
            <a:avLst/>
          </a:prstGeom>
          <a:solidFill>
            <a:srgbClr val="003368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en-AU"/>
          </a:p>
        </p:txBody>
      </p:sp>
      <p:sp>
        <p:nvSpPr>
          <p:cNvPr id="1029" name="Line 11"/>
          <p:cNvSpPr>
            <a:spLocks noChangeShapeType="1"/>
          </p:cNvSpPr>
          <p:nvPr/>
        </p:nvSpPr>
        <p:spPr bwMode="auto">
          <a:xfrm>
            <a:off x="2386668" y="159543"/>
            <a:ext cx="1588" cy="519113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AU"/>
          </a:p>
        </p:txBody>
      </p:sp>
      <p:pic>
        <p:nvPicPr>
          <p:cNvPr id="1030" name="Picture 13" descr="UOM-Rev3D_H_sm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0" y="107950"/>
            <a:ext cx="2362200" cy="612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1" name="Line 14"/>
          <p:cNvSpPr>
            <a:spLocks noChangeShapeType="1"/>
          </p:cNvSpPr>
          <p:nvPr/>
        </p:nvSpPr>
        <p:spPr bwMode="auto">
          <a:xfrm>
            <a:off x="0" y="6400800"/>
            <a:ext cx="9144000" cy="0"/>
          </a:xfrm>
          <a:prstGeom prst="line">
            <a:avLst/>
          </a:prstGeom>
          <a:noFill/>
          <a:ln w="9525">
            <a:solidFill>
              <a:srgbClr val="003368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AU"/>
          </a:p>
        </p:txBody>
      </p:sp>
      <p:sp>
        <p:nvSpPr>
          <p:cNvPr id="1040" name="Rectangle 16"/>
          <p:cNvSpPr>
            <a:spLocks noChangeArrowheads="1"/>
          </p:cNvSpPr>
          <p:nvPr/>
        </p:nvSpPr>
        <p:spPr bwMode="auto">
          <a:xfrm>
            <a:off x="0" y="838200"/>
            <a:ext cx="9144000" cy="76200"/>
          </a:xfrm>
          <a:prstGeom prst="rect">
            <a:avLst/>
          </a:prstGeom>
          <a:solidFill>
            <a:srgbClr val="759FB8"/>
          </a:solidFill>
          <a:ln w="9525">
            <a:noFill/>
            <a:miter lim="800000"/>
            <a:headEnd/>
            <a:tailEnd/>
          </a:ln>
          <a:effectLst>
            <a:outerShdw algn="ctr" rotWithShape="0">
              <a:srgbClr val="808080">
                <a:alpha val="45000"/>
              </a:srgbClr>
            </a:outerShdw>
          </a:effectLst>
        </p:spPr>
        <p:txBody>
          <a:bodyPr wrap="none" anchor="ctr"/>
          <a:lstStyle/>
          <a:p>
            <a:pPr algn="ctr" eaLnBrk="0" hangingPunct="0">
              <a:defRPr/>
            </a:pPr>
            <a:endParaRPr lang="en-AU">
              <a:latin typeface="Arial" charset="0"/>
              <a:ea typeface="ＭＳ Ｐゴシック" charset="-128"/>
            </a:endParaRPr>
          </a:p>
        </p:txBody>
      </p:sp>
      <p:sp>
        <p:nvSpPr>
          <p:cNvPr id="1033" name="Rectangle 18"/>
          <p:cNvSpPr>
            <a:spLocks noGrp="1" noChangeArrowheads="1"/>
          </p:cNvSpPr>
          <p:nvPr>
            <p:ph type="title"/>
          </p:nvPr>
        </p:nvSpPr>
        <p:spPr bwMode="auto">
          <a:xfrm>
            <a:off x="2462213" y="76200"/>
            <a:ext cx="6605587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AU"/>
              <a:t>Click to edit Master title style</a:t>
            </a:r>
            <a:endParaRPr lang="en-US" dirty="0"/>
          </a:p>
        </p:txBody>
      </p:sp>
      <p:sp>
        <p:nvSpPr>
          <p:cNvPr id="1034" name="Rectangle 19"/>
          <p:cNvSpPr>
            <a:spLocks noGrp="1" noChangeArrowheads="1"/>
          </p:cNvSpPr>
          <p:nvPr>
            <p:ph type="body" idx="1"/>
          </p:nvPr>
        </p:nvSpPr>
        <p:spPr bwMode="auto">
          <a:xfrm>
            <a:off x="76200" y="990600"/>
            <a:ext cx="8991600" cy="533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AU" dirty="0"/>
              <a:t>Click to edit Master text styles</a:t>
            </a:r>
          </a:p>
          <a:p>
            <a:pPr lvl="1"/>
            <a:r>
              <a:rPr lang="en-AU" dirty="0"/>
              <a:t>Second level</a:t>
            </a:r>
          </a:p>
          <a:p>
            <a:pPr lvl="2"/>
            <a:r>
              <a:rPr lang="en-AU" dirty="0"/>
              <a:t>Third level</a:t>
            </a:r>
          </a:p>
          <a:p>
            <a:pPr lvl="3"/>
            <a:r>
              <a:rPr lang="en-AU" dirty="0"/>
              <a:t>Fourth level</a:t>
            </a:r>
          </a:p>
          <a:p>
            <a:pPr lvl="4"/>
            <a:r>
              <a:rPr lang="en-AU" dirty="0"/>
              <a:t>Fifth level</a:t>
            </a:r>
            <a:endParaRPr lang="en-US" dirty="0"/>
          </a:p>
        </p:txBody>
      </p:sp>
      <p:sp>
        <p:nvSpPr>
          <p:cNvPr id="1036" name="TextBox 11"/>
          <p:cNvSpPr txBox="1">
            <a:spLocks noChangeArrowheads="1"/>
          </p:cNvSpPr>
          <p:nvPr/>
        </p:nvSpPr>
        <p:spPr bwMode="auto">
          <a:xfrm>
            <a:off x="104316" y="6465956"/>
            <a:ext cx="4237057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200" i="1" dirty="0">
                <a:solidFill>
                  <a:schemeClr val="bg2"/>
                </a:solidFill>
              </a:rPr>
              <a:t>SWEN90016</a:t>
            </a:r>
            <a:r>
              <a:rPr lang="en-US" sz="1200" i="1" baseline="0" dirty="0">
                <a:solidFill>
                  <a:schemeClr val="bg2"/>
                </a:solidFill>
              </a:rPr>
              <a:t> Software Processes and Project Management</a:t>
            </a:r>
            <a:endParaRPr lang="en-US" sz="1200" i="1" dirty="0">
              <a:solidFill>
                <a:schemeClr val="bg2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3633537" y="6463662"/>
            <a:ext cx="2755232" cy="3153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AU"/>
              <a:t>-</a:t>
            </a:r>
            <a:fld id="{E714E059-E509-4057-9854-D87D1A2F4F01}" type="slidenum">
              <a:rPr lang="en-AU" smtClean="0"/>
              <a:pPr/>
              <a:t>‹#›</a:t>
            </a:fld>
            <a:r>
              <a:rPr lang="en-AU"/>
              <a:t>-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A927E7-19C3-42E9-AF40-66A5E4470FD4}"/>
              </a:ext>
            </a:extLst>
          </p:cNvPr>
          <p:cNvSpPr txBox="1"/>
          <p:nvPr userDrawn="1"/>
        </p:nvSpPr>
        <p:spPr>
          <a:xfrm>
            <a:off x="7149947" y="6485690"/>
            <a:ext cx="188654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AU" sz="100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IT ALL STARTS HERE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21" r:id="rId1"/>
    <p:sldLayoutId id="2147483822" r:id="rId2"/>
    <p:sldLayoutId id="2147483823" r:id="rId3"/>
    <p:sldLayoutId id="2147483824" r:id="rId4"/>
    <p:sldLayoutId id="2147483825" r:id="rId5"/>
    <p:sldLayoutId id="2147483826" r:id="rId6"/>
    <p:sldLayoutId id="2147483829" r:id="rId7"/>
    <p:sldLayoutId id="2147483830" r:id="rId8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charset="0"/>
          <a:ea typeface="ＭＳ Ｐゴシック" charset="-128"/>
          <a:cs typeface="ＭＳ Ｐゴシック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charset="0"/>
          <a:ea typeface="ＭＳ Ｐゴシック" charset="-128"/>
          <a:cs typeface="ＭＳ Ｐゴシック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charset="0"/>
          <a:ea typeface="ＭＳ Ｐゴシック" charset="-128"/>
          <a:cs typeface="ＭＳ Ｐゴシック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charset="0"/>
          <a:ea typeface="ＭＳ Ｐゴシック" charset="-128"/>
          <a:cs typeface="ＭＳ Ｐゴシック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bg1"/>
          </a:solidFill>
          <a:latin typeface="Arial" charset="0"/>
          <a:ea typeface="ＭＳ Ｐゴシック" charset="-128"/>
          <a:cs typeface="ＭＳ Ｐゴシック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bg1"/>
          </a:solidFill>
          <a:latin typeface="Arial" charset="0"/>
          <a:ea typeface="ＭＳ Ｐゴシック" charset="-128"/>
          <a:cs typeface="ＭＳ Ｐゴシック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bg1"/>
          </a:solidFill>
          <a:latin typeface="Arial" charset="0"/>
          <a:ea typeface="ＭＳ Ｐゴシック" charset="-128"/>
          <a:cs typeface="ＭＳ Ｐゴシック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bg1"/>
          </a:solidFill>
          <a:latin typeface="Arial" charset="0"/>
          <a:ea typeface="ＭＳ Ｐゴシック" charset="-128"/>
          <a:cs typeface="ＭＳ Ｐゴシック" charset="-128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400">
          <a:solidFill>
            <a:srgbClr val="002060"/>
          </a:solidFill>
          <a:latin typeface="+mn-lt"/>
          <a:ea typeface="+mn-ea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200">
          <a:solidFill>
            <a:srgbClr val="00B050"/>
          </a:solidFill>
          <a:latin typeface="+mn-lt"/>
          <a:ea typeface="+mn-ea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rgbClr val="FFC000"/>
          </a:solidFill>
          <a:latin typeface="+mn-lt"/>
          <a:ea typeface="+mn-ea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C00000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6.tiff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3.tif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5.tif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sz="quarter"/>
          </p:nvPr>
        </p:nvSpPr>
        <p:spPr>
          <a:xfrm>
            <a:off x="2438400" y="444501"/>
            <a:ext cx="6214712" cy="3232350"/>
          </a:xfrm>
        </p:spPr>
        <p:txBody>
          <a:bodyPr/>
          <a:lstStyle/>
          <a:p>
            <a:pPr algn="ctr"/>
            <a:r>
              <a:rPr lang="en-AU" altLang="en-US" sz="3600" dirty="0"/>
              <a:t>SWEN90016</a:t>
            </a:r>
            <a:br>
              <a:rPr lang="en-AU" altLang="en-US" sz="3600" dirty="0"/>
            </a:br>
            <a:br>
              <a:rPr lang="en-AU" altLang="en-US" sz="3600" dirty="0"/>
            </a:br>
            <a:r>
              <a:rPr lang="en-AU" altLang="en-US" sz="3600" dirty="0"/>
              <a:t>Software Processes &amp; Project Management</a:t>
            </a:r>
            <a:endParaRPr lang="en-US" sz="3600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06A0305F-DDCD-4D04-B90B-3759A2CB32ED}"/>
              </a:ext>
            </a:extLst>
          </p:cNvPr>
          <p:cNvSpPr txBox="1">
            <a:spLocks/>
          </p:cNvSpPr>
          <p:nvPr/>
        </p:nvSpPr>
        <p:spPr bwMode="auto">
          <a:xfrm>
            <a:off x="6283841" y="5862436"/>
            <a:ext cx="2282777" cy="8456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eaLnBrk="1" fontAlgn="base" hangingPunct="1">
              <a:spcBef>
                <a:spcPct val="20000"/>
              </a:spcBef>
              <a:spcAft>
                <a:spcPct val="0"/>
              </a:spcAft>
              <a:buFontTx/>
              <a:buNone/>
              <a:defRPr sz="2800" b="0">
                <a:solidFill>
                  <a:srgbClr val="00B05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002060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00B050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FFC000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00000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algn="r"/>
            <a:r>
              <a:rPr lang="en-AU" altLang="en-US" sz="1800" kern="0" dirty="0">
                <a:solidFill>
                  <a:schemeClr val="bg1"/>
                </a:solidFill>
              </a:rPr>
              <a:t>2019 – Semester 2</a:t>
            </a:r>
          </a:p>
          <a:p>
            <a:pPr algn="r"/>
            <a:r>
              <a:rPr lang="en-AU" altLang="en-US" sz="1800" kern="0" dirty="0">
                <a:solidFill>
                  <a:schemeClr val="bg1"/>
                </a:solidFill>
              </a:rPr>
              <a:t>Tutorial 3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06A0305F-DDCD-4D04-B90B-3759A2CB32ED}"/>
              </a:ext>
            </a:extLst>
          </p:cNvPr>
          <p:cNvSpPr txBox="1">
            <a:spLocks/>
          </p:cNvSpPr>
          <p:nvPr/>
        </p:nvSpPr>
        <p:spPr bwMode="auto">
          <a:xfrm>
            <a:off x="577380" y="6256421"/>
            <a:ext cx="5101525" cy="4377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eaLnBrk="1" fontAlgn="base" hangingPunct="1">
              <a:spcBef>
                <a:spcPct val="20000"/>
              </a:spcBef>
              <a:spcAft>
                <a:spcPct val="0"/>
              </a:spcAft>
              <a:buFontTx/>
              <a:buNone/>
              <a:defRPr sz="2800" b="0">
                <a:solidFill>
                  <a:srgbClr val="00B05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002060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00B050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FFC000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00000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algn="l"/>
            <a:r>
              <a:rPr lang="en-AU" altLang="en-US" sz="1800" kern="0" dirty="0">
                <a:solidFill>
                  <a:schemeClr val="bg1"/>
                </a:solidFill>
              </a:rPr>
              <a:t>Copyright University of Melbourne 2017</a:t>
            </a:r>
          </a:p>
        </p:txBody>
      </p:sp>
      <p:sp>
        <p:nvSpPr>
          <p:cNvPr id="8" name="Shape 64">
            <a:extLst>
              <a:ext uri="{FF2B5EF4-FFF2-40B4-BE49-F238E27FC236}">
                <a16:creationId xmlns:a16="http://schemas.microsoft.com/office/drawing/2014/main" id="{E1CF9BA7-25DE-1A45-AA3E-E29EB0F550E1}"/>
              </a:ext>
            </a:extLst>
          </p:cNvPr>
          <p:cNvSpPr txBox="1">
            <a:spLocks/>
          </p:cNvSpPr>
          <p:nvPr/>
        </p:nvSpPr>
        <p:spPr bwMode="auto">
          <a:xfrm>
            <a:off x="1975849" y="3753424"/>
            <a:ext cx="5638799" cy="1717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  <a:noAutofit/>
          </a:bodyPr>
          <a:lstStyle>
            <a:lvl1pPr marL="0" indent="0" algn="ctr" rtl="0" eaLnBrk="1" fontAlgn="base" hangingPunct="1">
              <a:spcBef>
                <a:spcPct val="20000"/>
              </a:spcBef>
              <a:spcAft>
                <a:spcPct val="0"/>
              </a:spcAft>
              <a:buFontTx/>
              <a:buNone/>
              <a:defRPr sz="2800" b="0">
                <a:solidFill>
                  <a:srgbClr val="00B05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002060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00B050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FFC000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00000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kern="0" dirty="0"/>
              <a:t>SDLC Process</a:t>
            </a:r>
          </a:p>
          <a:p>
            <a:r>
              <a:rPr lang="en-US" kern="0" dirty="0"/>
              <a:t>Agile Project Management</a:t>
            </a:r>
          </a:p>
        </p:txBody>
      </p:sp>
      <p:sp>
        <p:nvSpPr>
          <p:cNvPr id="9" name="Half Frame 8">
            <a:extLst>
              <a:ext uri="{FF2B5EF4-FFF2-40B4-BE49-F238E27FC236}">
                <a16:creationId xmlns:a16="http://schemas.microsoft.com/office/drawing/2014/main" id="{7B3A0976-B66A-784D-B7B9-8E895FAD26D1}"/>
              </a:ext>
            </a:extLst>
          </p:cNvPr>
          <p:cNvSpPr/>
          <p:nvPr/>
        </p:nvSpPr>
        <p:spPr>
          <a:xfrm>
            <a:off x="2050482" y="3659354"/>
            <a:ext cx="169334" cy="1171992"/>
          </a:xfrm>
          <a:prstGeom prst="halfFrame">
            <a:avLst/>
          </a:prstGeom>
          <a:solidFill>
            <a:srgbClr val="00B050"/>
          </a:solidFill>
          <a:ln w="6350"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0" name="Half Frame 9">
            <a:extLst>
              <a:ext uri="{FF2B5EF4-FFF2-40B4-BE49-F238E27FC236}">
                <a16:creationId xmlns:a16="http://schemas.microsoft.com/office/drawing/2014/main" id="{7BE5CA51-9983-604B-BA58-28319188C664}"/>
              </a:ext>
            </a:extLst>
          </p:cNvPr>
          <p:cNvSpPr/>
          <p:nvPr/>
        </p:nvSpPr>
        <p:spPr>
          <a:xfrm rot="10800000">
            <a:off x="7445314" y="4298870"/>
            <a:ext cx="169334" cy="1171992"/>
          </a:xfrm>
          <a:prstGeom prst="halfFrame">
            <a:avLst/>
          </a:prstGeom>
          <a:solidFill>
            <a:srgbClr val="00B050"/>
          </a:solidFill>
          <a:ln w="6350"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11839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7F020D-C9A2-164C-A805-57DD50F8C17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01468" y="5254171"/>
            <a:ext cx="6671789" cy="870858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>
                <a:solidFill>
                  <a:srgbClr val="00B050"/>
                </a:solidFill>
              </a:rPr>
              <a:t>SME/Product Owner has a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0000FF"/>
                </a:solidFill>
              </a:rPr>
              <a:t>“Just-In-Time” </a:t>
            </a:r>
            <a:r>
              <a:rPr lang="en-US" sz="2000" i="1" dirty="0">
                <a:solidFill>
                  <a:srgbClr val="0000FF"/>
                </a:solidFill>
              </a:rPr>
              <a:t>conversation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B050"/>
                </a:solidFill>
              </a:rPr>
              <a:t>with the Developer to add the detailed </a:t>
            </a:r>
            <a:r>
              <a:rPr lang="en-US" sz="2000" b="1" dirty="0">
                <a:solidFill>
                  <a:srgbClr val="00B050"/>
                </a:solidFill>
              </a:rPr>
              <a:t>requirements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0E35DF-0FED-4643-B859-C95E5F94F7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AU"/>
              <a:t>-</a:t>
            </a:r>
            <a:fld id="{E714E059-E509-4057-9854-D87D1A2F4F01}" type="slidenum">
              <a:rPr lang="en-AU" smtClean="0"/>
              <a:pPr/>
              <a:t>10</a:t>
            </a:fld>
            <a:r>
              <a:rPr lang="en-AU"/>
              <a:t>-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F633CC-A5D8-5A48-9F38-DA9DEB3145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195" y="1713176"/>
            <a:ext cx="6387606" cy="3404593"/>
          </a:xfrm>
          <a:prstGeom prst="rect">
            <a:avLst/>
          </a:prstGeom>
        </p:spPr>
      </p:pic>
      <p:sp>
        <p:nvSpPr>
          <p:cNvPr id="11" name="Up Arrow 10">
            <a:extLst>
              <a:ext uri="{FF2B5EF4-FFF2-40B4-BE49-F238E27FC236}">
                <a16:creationId xmlns:a16="http://schemas.microsoft.com/office/drawing/2014/main" id="{D8AE0A2E-B6A8-C248-A585-2AA6EA53CC4A}"/>
              </a:ext>
            </a:extLst>
          </p:cNvPr>
          <p:cNvSpPr/>
          <p:nvPr/>
        </p:nvSpPr>
        <p:spPr>
          <a:xfrm rot="19147939">
            <a:off x="3129432" y="4492916"/>
            <a:ext cx="319101" cy="600363"/>
          </a:xfrm>
          <a:prstGeom prst="up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F41413-915A-8649-A488-1A85D88FF298}"/>
              </a:ext>
            </a:extLst>
          </p:cNvPr>
          <p:cNvSpPr txBox="1"/>
          <p:nvPr/>
        </p:nvSpPr>
        <p:spPr>
          <a:xfrm>
            <a:off x="144633" y="1266786"/>
            <a:ext cx="8713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+mn-lt"/>
              </a:rPr>
              <a:t>3</a:t>
            </a:r>
            <a:r>
              <a:rPr lang="en-US" sz="2800" dirty="0">
                <a:solidFill>
                  <a:schemeClr val="tx1"/>
                </a:solidFill>
                <a:latin typeface="+mn-lt"/>
              </a:rPr>
              <a:t>.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6877BA2-D82A-8D44-BD55-ECB5BDA46B57}"/>
              </a:ext>
            </a:extLst>
          </p:cNvPr>
          <p:cNvSpPr txBox="1">
            <a:spLocks/>
          </p:cNvSpPr>
          <p:nvPr/>
        </p:nvSpPr>
        <p:spPr>
          <a:xfrm>
            <a:off x="629786" y="1170214"/>
            <a:ext cx="8151358" cy="69577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100000"/>
              <a:buFont typeface="Roboto"/>
              <a:buChar char="●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Char char="●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Char char="●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>
              <a:buNone/>
            </a:pPr>
            <a:r>
              <a:rPr lang="en-GB" sz="2800" dirty="0">
                <a:latin typeface="+mn-lt"/>
              </a:rPr>
              <a:t>How does Scrum express the product features? 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ED6240F-3F0A-6D4F-8E46-4DE2F094B7FD}"/>
              </a:ext>
            </a:extLst>
          </p:cNvPr>
          <p:cNvSpPr txBox="1"/>
          <p:nvPr/>
        </p:nvSpPr>
        <p:spPr>
          <a:xfrm>
            <a:off x="7300686" y="2719945"/>
            <a:ext cx="169817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</a:rPr>
              <a:t>each is a </a:t>
            </a:r>
            <a:r>
              <a:rPr lang="en-US" sz="2800" b="1" dirty="0">
                <a:solidFill>
                  <a:srgbClr val="00B050"/>
                </a:solidFill>
              </a:rPr>
              <a:t>User Story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7A43335C-E27E-4E4A-B6A0-E775D55115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2214" y="76200"/>
            <a:ext cx="6043834" cy="685800"/>
          </a:xfrm>
        </p:spPr>
        <p:txBody>
          <a:bodyPr/>
          <a:lstStyle/>
          <a:p>
            <a:pPr algn="ctr"/>
            <a:r>
              <a:rPr lang="en-US" dirty="0"/>
              <a:t>Agile PM – Sprint Plan</a:t>
            </a:r>
          </a:p>
        </p:txBody>
      </p:sp>
    </p:spTree>
    <p:extLst>
      <p:ext uri="{BB962C8B-B14F-4D97-AF65-F5344CB8AC3E}">
        <p14:creationId xmlns:p14="http://schemas.microsoft.com/office/powerpoint/2010/main" val="2418402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B29E7C-3F58-0A40-B96C-A2908825C1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AU"/>
              <a:t>-</a:t>
            </a:r>
            <a:fld id="{E714E059-E509-4057-9854-D87D1A2F4F01}" type="slidenum">
              <a:rPr lang="en-AU" smtClean="0"/>
              <a:pPr/>
              <a:t>11</a:t>
            </a:fld>
            <a:r>
              <a:rPr lang="en-AU"/>
              <a:t>-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697E3C4-3927-C046-8715-C5B9FFB979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2214" y="76200"/>
            <a:ext cx="5979658" cy="685800"/>
          </a:xfrm>
        </p:spPr>
        <p:txBody>
          <a:bodyPr/>
          <a:lstStyle/>
          <a:p>
            <a:pPr algn="ctr"/>
            <a:r>
              <a:rPr lang="en-US" dirty="0"/>
              <a:t>Agile PM – Sprint Plan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032F9C-3100-8F4B-8FCB-06D006B991D7}"/>
              </a:ext>
            </a:extLst>
          </p:cNvPr>
          <p:cNvSpPr txBox="1"/>
          <p:nvPr/>
        </p:nvSpPr>
        <p:spPr>
          <a:xfrm>
            <a:off x="130120" y="969131"/>
            <a:ext cx="5375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+mn-lt"/>
              </a:rPr>
              <a:t>4</a:t>
            </a:r>
            <a:r>
              <a:rPr lang="en-US" sz="2800" dirty="0">
                <a:solidFill>
                  <a:schemeClr val="tx1"/>
                </a:solidFill>
                <a:latin typeface="+mn-lt"/>
              </a:rPr>
              <a:t>.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F42B5765-7705-5D41-84D9-5F6297028F19}"/>
              </a:ext>
            </a:extLst>
          </p:cNvPr>
          <p:cNvSpPr txBox="1">
            <a:spLocks/>
          </p:cNvSpPr>
          <p:nvPr/>
        </p:nvSpPr>
        <p:spPr bwMode="auto">
          <a:xfrm>
            <a:off x="0" y="5152571"/>
            <a:ext cx="6914147" cy="12337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002060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00B050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FFC000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00000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800" kern="0" dirty="0"/>
              <a:t>Groom User Stories in Product Backlog</a:t>
            </a:r>
          </a:p>
          <a:p>
            <a:pPr>
              <a:spcBef>
                <a:spcPts val="0"/>
              </a:spcBef>
            </a:pPr>
            <a:r>
              <a:rPr lang="en-US" sz="1800" kern="0" dirty="0"/>
              <a:t>Select high business value User Stories into a release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kern="0" dirty="0"/>
              <a:t>Add quick &amp; cheap Story Point estimation to these User Stories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kern="0" dirty="0"/>
              <a:t>Use team velocity to estimate when done</a:t>
            </a:r>
            <a:endParaRPr lang="en-AU" sz="1800" kern="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4F7CAB2-0B18-DD40-9014-77D5CDB0FE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776" y="2297404"/>
            <a:ext cx="5123544" cy="2844800"/>
          </a:xfrm>
          <a:prstGeom prst="rect">
            <a:avLst/>
          </a:prstGeom>
        </p:spPr>
      </p:pic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5AF8F2FD-CC83-6B49-BDBA-8CBA8A847413}"/>
              </a:ext>
            </a:extLst>
          </p:cNvPr>
          <p:cNvSpPr txBox="1">
            <a:spLocks/>
          </p:cNvSpPr>
          <p:nvPr/>
        </p:nvSpPr>
        <p:spPr>
          <a:xfrm>
            <a:off x="652237" y="855436"/>
            <a:ext cx="8015513" cy="114481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100000"/>
              <a:buFont typeface="Roboto"/>
              <a:buChar char="●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Char char="●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Char char="●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>
              <a:buNone/>
            </a:pPr>
            <a:r>
              <a:rPr lang="en-GB" sz="2800" dirty="0">
                <a:latin typeface="+mn-lt"/>
              </a:rPr>
              <a:t>How does Scrum envisage </a:t>
            </a:r>
            <a:r>
              <a:rPr lang="en-GB" sz="2800" dirty="0">
                <a:solidFill>
                  <a:schemeClr val="tx1"/>
                </a:solidFill>
                <a:latin typeface="+mn-lt"/>
              </a:rPr>
              <a:t>the </a:t>
            </a:r>
            <a:r>
              <a:rPr lang="en-GB" sz="2800" i="1" dirty="0">
                <a:solidFill>
                  <a:schemeClr val="tx1"/>
                </a:solidFill>
                <a:latin typeface="+mn-lt"/>
              </a:rPr>
              <a:t>cost</a:t>
            </a:r>
            <a:r>
              <a:rPr lang="en-GB" sz="2800" dirty="0">
                <a:solidFill>
                  <a:schemeClr val="tx1"/>
                </a:solidFill>
                <a:latin typeface="+mn-lt"/>
              </a:rPr>
              <a:t>, the </a:t>
            </a:r>
            <a:r>
              <a:rPr lang="en-GB" sz="2800" i="1" dirty="0">
                <a:solidFill>
                  <a:schemeClr val="tx1"/>
                </a:solidFill>
                <a:latin typeface="+mn-lt"/>
              </a:rPr>
              <a:t>date</a:t>
            </a:r>
            <a:r>
              <a:rPr lang="en-GB" sz="2800" dirty="0">
                <a:solidFill>
                  <a:schemeClr val="tx1"/>
                </a:solidFill>
                <a:latin typeface="+mn-lt"/>
              </a:rPr>
              <a:t> and </a:t>
            </a:r>
            <a:r>
              <a:rPr lang="en-GB" sz="2800" i="1" dirty="0">
                <a:solidFill>
                  <a:schemeClr val="tx1"/>
                </a:solidFill>
                <a:latin typeface="+mn-lt"/>
              </a:rPr>
              <a:t>what features</a:t>
            </a:r>
            <a:r>
              <a:rPr lang="en-GB" sz="2800" dirty="0">
                <a:latin typeface="+mn-lt"/>
              </a:rPr>
              <a:t> the </a:t>
            </a:r>
            <a:r>
              <a:rPr lang="en-GB" sz="2800" b="1" i="1" dirty="0">
                <a:solidFill>
                  <a:srgbClr val="0000FF"/>
                </a:solidFill>
                <a:latin typeface="+mn-lt"/>
              </a:rPr>
              <a:t>product</a:t>
            </a:r>
            <a:r>
              <a:rPr lang="en-GB" sz="2800" dirty="0">
                <a:latin typeface="+mn-lt"/>
              </a:rPr>
              <a:t> will </a:t>
            </a:r>
            <a:r>
              <a:rPr lang="en-GB" sz="2800" b="1" dirty="0">
                <a:solidFill>
                  <a:srgbClr val="0000FF"/>
                </a:solidFill>
                <a:latin typeface="+mn-lt"/>
              </a:rPr>
              <a:t>deliver </a:t>
            </a:r>
            <a:r>
              <a:rPr lang="en-GB" sz="2800" dirty="0">
                <a:solidFill>
                  <a:schemeClr val="tx1"/>
                </a:solidFill>
                <a:latin typeface="+mn-lt"/>
              </a:rPr>
              <a:t>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EF754C-683B-D64F-BE74-C90AD1A1FBB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938714" y="1928132"/>
            <a:ext cx="6076949" cy="672193"/>
          </a:xfrm>
        </p:spPr>
        <p:txBody>
          <a:bodyPr/>
          <a:lstStyle/>
          <a:p>
            <a:pPr marL="0" indent="0">
              <a:buNone/>
            </a:pPr>
            <a:r>
              <a:rPr lang="en-AU" kern="1200" dirty="0">
                <a:latin typeface="Arial" pitchFamily="34" charset="0"/>
                <a:ea typeface="ＭＳ Ｐゴシック" pitchFamily="34" charset="-128"/>
              </a:rPr>
              <a:t>In the </a:t>
            </a:r>
            <a:r>
              <a:rPr lang="en-AU" b="1" i="1" kern="1200" dirty="0">
                <a:solidFill>
                  <a:srgbClr val="00B050"/>
                </a:solidFill>
                <a:latin typeface="Arial" pitchFamily="34" charset="0"/>
                <a:ea typeface="ＭＳ Ｐゴシック" pitchFamily="34" charset="-128"/>
              </a:rPr>
              <a:t>ideal</a:t>
            </a:r>
            <a:r>
              <a:rPr lang="en-AU" kern="1200" dirty="0">
                <a:solidFill>
                  <a:srgbClr val="00B050"/>
                </a:solidFill>
                <a:latin typeface="Arial" pitchFamily="34" charset="0"/>
                <a:ea typeface="ＭＳ Ｐゴシック" pitchFamily="34" charset="-128"/>
              </a:rPr>
              <a:t> Release Burndown </a:t>
            </a:r>
            <a:r>
              <a:rPr lang="en-AU" dirty="0">
                <a:solidFill>
                  <a:srgbClr val="00B050"/>
                </a:solidFill>
              </a:rPr>
              <a:t>Chart</a:t>
            </a:r>
            <a:endParaRPr lang="en-US" dirty="0">
              <a:solidFill>
                <a:srgbClr val="00B050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5BBA65D-4880-4E41-AB45-D3578FF5153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147" t="6322" r="4385" b="15626"/>
          <a:stretch/>
        </p:blipFill>
        <p:spPr>
          <a:xfrm>
            <a:off x="3015916" y="2390273"/>
            <a:ext cx="4138863" cy="2245894"/>
          </a:xfrm>
          <a:prstGeom prst="rect">
            <a:avLst/>
          </a:prstGeom>
        </p:spPr>
      </p:pic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26D3F27E-FBA6-684F-990E-6B94FCB957B4}"/>
              </a:ext>
            </a:extLst>
          </p:cNvPr>
          <p:cNvSpPr txBox="1">
            <a:spLocks/>
          </p:cNvSpPr>
          <p:nvPr/>
        </p:nvSpPr>
        <p:spPr bwMode="auto">
          <a:xfrm>
            <a:off x="5406189" y="4839774"/>
            <a:ext cx="1572126" cy="422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002060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00B050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FFC000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00000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FontTx/>
              <a:buNone/>
            </a:pPr>
            <a:r>
              <a:rPr lang="en-US" sz="1800" kern="0" dirty="0">
                <a:solidFill>
                  <a:srgbClr val="00B050"/>
                </a:solidFill>
              </a:rPr>
              <a:t>cost &amp; date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563163F2-17EC-3A40-A2AB-74E70A94A790}"/>
              </a:ext>
            </a:extLst>
          </p:cNvPr>
          <p:cNvSpPr txBox="1">
            <a:spLocks/>
          </p:cNvSpPr>
          <p:nvPr/>
        </p:nvSpPr>
        <p:spPr bwMode="auto">
          <a:xfrm rot="16200000">
            <a:off x="1339518" y="3275670"/>
            <a:ext cx="1114926" cy="422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002060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00B050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FFC000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00000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FontTx/>
              <a:buNone/>
            </a:pPr>
            <a:r>
              <a:rPr lang="en-US" sz="1800" kern="0" dirty="0">
                <a:solidFill>
                  <a:srgbClr val="00B050"/>
                </a:solidFill>
              </a:rPr>
              <a:t>features </a:t>
            </a:r>
          </a:p>
        </p:txBody>
      </p:sp>
    </p:spTree>
    <p:extLst>
      <p:ext uri="{BB962C8B-B14F-4D97-AF65-F5344CB8AC3E}">
        <p14:creationId xmlns:p14="http://schemas.microsoft.com/office/powerpoint/2010/main" val="1346973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6" grpId="0"/>
      <p:bldP spid="1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B29E7C-3F58-0A40-B96C-A2908825C1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AU"/>
              <a:t>-</a:t>
            </a:r>
            <a:fld id="{E714E059-E509-4057-9854-D87D1A2F4F01}" type="slidenum">
              <a:rPr lang="en-AU" smtClean="0"/>
              <a:pPr/>
              <a:t>12</a:t>
            </a:fld>
            <a:r>
              <a:rPr lang="en-AU"/>
              <a:t>-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697E3C4-3927-C046-8715-C5B9FFB979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2214" y="76200"/>
            <a:ext cx="5979658" cy="685800"/>
          </a:xfrm>
        </p:spPr>
        <p:txBody>
          <a:bodyPr/>
          <a:lstStyle/>
          <a:p>
            <a:pPr algn="ctr"/>
            <a:r>
              <a:rPr lang="en-US" dirty="0"/>
              <a:t>Agile PM – Sprint Plan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032F9C-3100-8F4B-8FCB-06D006B991D7}"/>
              </a:ext>
            </a:extLst>
          </p:cNvPr>
          <p:cNvSpPr txBox="1"/>
          <p:nvPr/>
        </p:nvSpPr>
        <p:spPr>
          <a:xfrm>
            <a:off x="130120" y="969131"/>
            <a:ext cx="5375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+mn-lt"/>
              </a:rPr>
              <a:t>4</a:t>
            </a:r>
            <a:r>
              <a:rPr lang="en-US" sz="2800" dirty="0">
                <a:solidFill>
                  <a:schemeClr val="tx1"/>
                </a:solidFill>
                <a:latin typeface="+mn-lt"/>
              </a:rPr>
              <a:t>.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F42B5765-7705-5D41-84D9-5F6297028F19}"/>
              </a:ext>
            </a:extLst>
          </p:cNvPr>
          <p:cNvSpPr txBox="1">
            <a:spLocks/>
          </p:cNvSpPr>
          <p:nvPr/>
        </p:nvSpPr>
        <p:spPr bwMode="auto">
          <a:xfrm>
            <a:off x="0" y="5152571"/>
            <a:ext cx="6444343" cy="12337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002060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00B050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FFC000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00000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800" kern="0" dirty="0"/>
              <a:t>Groom User Stories in Product Backlog</a:t>
            </a:r>
          </a:p>
          <a:p>
            <a:pPr>
              <a:spcBef>
                <a:spcPts val="0"/>
              </a:spcBef>
            </a:pPr>
            <a:r>
              <a:rPr lang="en-US" sz="1800" kern="0" dirty="0"/>
              <a:t>Select high business value User Stories into release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kern="0" dirty="0"/>
              <a:t>Add quick &amp; cheap Story Point estimation to User Stories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kern="0" dirty="0"/>
              <a:t>Use team velocity to estimate when done</a:t>
            </a:r>
            <a:endParaRPr lang="en-AU" sz="1800" kern="0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8094C231-778E-8744-AD2A-184546A15D34}"/>
              </a:ext>
            </a:extLst>
          </p:cNvPr>
          <p:cNvSpPr txBox="1">
            <a:spLocks/>
          </p:cNvSpPr>
          <p:nvPr/>
        </p:nvSpPr>
        <p:spPr bwMode="auto">
          <a:xfrm>
            <a:off x="6778171" y="5254171"/>
            <a:ext cx="2365829" cy="10014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002060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00B050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FFC000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00000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FontTx/>
              <a:buNone/>
            </a:pPr>
            <a:r>
              <a:rPr lang="en-AU" sz="1800" i="1" kern="1200" dirty="0">
                <a:solidFill>
                  <a:srgbClr val="00B050"/>
                </a:solidFill>
                <a:ea typeface="ＭＳ Ｐゴシック" pitchFamily="34" charset="-128"/>
              </a:rPr>
              <a:t>Actual </a:t>
            </a:r>
            <a:r>
              <a:rPr lang="en-AU" sz="1800" kern="0" dirty="0">
                <a:solidFill>
                  <a:srgbClr val="00B050"/>
                </a:solidFill>
              </a:rPr>
              <a:t>Chart updated after each Sprint by the Scrum Master </a:t>
            </a:r>
            <a:endParaRPr lang="en-US" sz="1800" kern="0" dirty="0">
              <a:solidFill>
                <a:srgbClr val="00B050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655CADF-328E-1F4F-AA7C-7FB935049F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8114" y="2278742"/>
            <a:ext cx="5123544" cy="284480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EF754C-683B-D64F-BE74-C90AD1A1FBB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067051" y="1928132"/>
            <a:ext cx="6076949" cy="672193"/>
          </a:xfrm>
        </p:spPr>
        <p:txBody>
          <a:bodyPr/>
          <a:lstStyle/>
          <a:p>
            <a:pPr marL="0" indent="0">
              <a:buNone/>
            </a:pPr>
            <a:r>
              <a:rPr lang="en-AU" kern="1200" dirty="0">
                <a:latin typeface="Arial" pitchFamily="34" charset="0"/>
                <a:ea typeface="ＭＳ Ｐゴシック" pitchFamily="34" charset="-128"/>
              </a:rPr>
              <a:t>In the </a:t>
            </a:r>
            <a:r>
              <a:rPr lang="en-AU" b="1" i="1" kern="1200" dirty="0">
                <a:solidFill>
                  <a:srgbClr val="00B050"/>
                </a:solidFill>
                <a:latin typeface="Arial" pitchFamily="34" charset="0"/>
                <a:ea typeface="ＭＳ Ｐゴシック" pitchFamily="34" charset="-128"/>
              </a:rPr>
              <a:t>ideal</a:t>
            </a:r>
            <a:r>
              <a:rPr lang="en-AU" kern="1200" dirty="0">
                <a:solidFill>
                  <a:srgbClr val="00B050"/>
                </a:solidFill>
                <a:latin typeface="Arial" pitchFamily="34" charset="0"/>
                <a:ea typeface="ＭＳ Ｐゴシック" pitchFamily="34" charset="-128"/>
              </a:rPr>
              <a:t> Release Burndown </a:t>
            </a:r>
            <a:r>
              <a:rPr lang="en-AU" dirty="0">
                <a:solidFill>
                  <a:srgbClr val="00B050"/>
                </a:solidFill>
              </a:rPr>
              <a:t>Chart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4829DC9E-D765-CF4B-A7DC-674549DC9BDB}"/>
              </a:ext>
            </a:extLst>
          </p:cNvPr>
          <p:cNvSpPr txBox="1">
            <a:spLocks/>
          </p:cNvSpPr>
          <p:nvPr/>
        </p:nvSpPr>
        <p:spPr>
          <a:xfrm>
            <a:off x="652237" y="855436"/>
            <a:ext cx="8015513" cy="114481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100000"/>
              <a:buFont typeface="Roboto"/>
              <a:buChar char="●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Char char="●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Char char="●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>
              <a:buNone/>
            </a:pPr>
            <a:r>
              <a:rPr lang="en-GB" sz="2800" dirty="0">
                <a:latin typeface="+mn-lt"/>
              </a:rPr>
              <a:t>How does Scrum envisage </a:t>
            </a:r>
            <a:r>
              <a:rPr lang="en-GB" sz="2800" dirty="0">
                <a:solidFill>
                  <a:schemeClr val="tx1"/>
                </a:solidFill>
                <a:latin typeface="+mn-lt"/>
              </a:rPr>
              <a:t>the </a:t>
            </a:r>
            <a:r>
              <a:rPr lang="en-GB" sz="2800" i="1" dirty="0">
                <a:solidFill>
                  <a:schemeClr val="tx1"/>
                </a:solidFill>
                <a:latin typeface="+mn-lt"/>
              </a:rPr>
              <a:t>cost</a:t>
            </a:r>
            <a:r>
              <a:rPr lang="en-GB" sz="2800" dirty="0">
                <a:solidFill>
                  <a:schemeClr val="tx1"/>
                </a:solidFill>
                <a:latin typeface="+mn-lt"/>
              </a:rPr>
              <a:t>, the </a:t>
            </a:r>
            <a:r>
              <a:rPr lang="en-GB" sz="2800" i="1" dirty="0">
                <a:solidFill>
                  <a:schemeClr val="tx1"/>
                </a:solidFill>
                <a:latin typeface="+mn-lt"/>
              </a:rPr>
              <a:t>date</a:t>
            </a:r>
            <a:r>
              <a:rPr lang="en-GB" sz="2800" dirty="0">
                <a:solidFill>
                  <a:schemeClr val="tx1"/>
                </a:solidFill>
                <a:latin typeface="+mn-lt"/>
              </a:rPr>
              <a:t> and </a:t>
            </a:r>
            <a:r>
              <a:rPr lang="en-GB" sz="2800" i="1" dirty="0">
                <a:solidFill>
                  <a:schemeClr val="tx1"/>
                </a:solidFill>
                <a:latin typeface="+mn-lt"/>
              </a:rPr>
              <a:t>what features</a:t>
            </a:r>
            <a:r>
              <a:rPr lang="en-GB" sz="2800" dirty="0">
                <a:latin typeface="+mn-lt"/>
              </a:rPr>
              <a:t> the </a:t>
            </a:r>
            <a:r>
              <a:rPr lang="en-GB" sz="2800" b="1" i="1" dirty="0">
                <a:solidFill>
                  <a:srgbClr val="0000FF"/>
                </a:solidFill>
                <a:latin typeface="+mn-lt"/>
              </a:rPr>
              <a:t>product</a:t>
            </a:r>
            <a:r>
              <a:rPr lang="en-GB" sz="2800" dirty="0">
                <a:latin typeface="+mn-lt"/>
              </a:rPr>
              <a:t> will </a:t>
            </a:r>
            <a:r>
              <a:rPr lang="en-GB" sz="2800" b="1" dirty="0">
                <a:solidFill>
                  <a:srgbClr val="0000FF"/>
                </a:solidFill>
                <a:latin typeface="+mn-lt"/>
              </a:rPr>
              <a:t>deliver </a:t>
            </a:r>
            <a:r>
              <a:rPr lang="en-GB" sz="2800" dirty="0">
                <a:solidFill>
                  <a:schemeClr val="tx1"/>
                </a:solidFill>
                <a:latin typeface="+mn-lt"/>
              </a:rPr>
              <a:t>?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E6657AD7-0C1D-0A47-80FD-03E933D36BBD}"/>
              </a:ext>
            </a:extLst>
          </p:cNvPr>
          <p:cNvSpPr txBox="1">
            <a:spLocks/>
          </p:cNvSpPr>
          <p:nvPr/>
        </p:nvSpPr>
        <p:spPr bwMode="auto">
          <a:xfrm>
            <a:off x="5406189" y="4839774"/>
            <a:ext cx="1572126" cy="422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002060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00B050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FFC000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00000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FontTx/>
              <a:buNone/>
            </a:pPr>
            <a:r>
              <a:rPr lang="en-US" sz="1800" kern="0" dirty="0">
                <a:solidFill>
                  <a:srgbClr val="00B050"/>
                </a:solidFill>
              </a:rPr>
              <a:t>cost &amp; date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948C8DD0-5BCC-9C4A-8F65-6FD655FD2DFC}"/>
              </a:ext>
            </a:extLst>
          </p:cNvPr>
          <p:cNvSpPr txBox="1">
            <a:spLocks/>
          </p:cNvSpPr>
          <p:nvPr/>
        </p:nvSpPr>
        <p:spPr bwMode="auto">
          <a:xfrm rot="16200000">
            <a:off x="1339518" y="3275670"/>
            <a:ext cx="1114926" cy="422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002060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00B050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FFC000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00000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FontTx/>
              <a:buNone/>
            </a:pPr>
            <a:r>
              <a:rPr lang="en-US" sz="1800" kern="0" dirty="0">
                <a:solidFill>
                  <a:srgbClr val="00B050"/>
                </a:solidFill>
              </a:rPr>
              <a:t>features </a:t>
            </a:r>
          </a:p>
        </p:txBody>
      </p:sp>
    </p:spTree>
    <p:extLst>
      <p:ext uri="{BB962C8B-B14F-4D97-AF65-F5344CB8AC3E}">
        <p14:creationId xmlns:p14="http://schemas.microsoft.com/office/powerpoint/2010/main" val="14680931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7C4C4B-0F54-034B-9240-7FCA8776F8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AU"/>
              <a:t>-</a:t>
            </a:r>
            <a:fld id="{E714E059-E509-4057-9854-D87D1A2F4F01}" type="slidenum">
              <a:rPr lang="en-AU" smtClean="0"/>
              <a:pPr/>
              <a:t>13</a:t>
            </a:fld>
            <a:r>
              <a:rPr lang="en-AU"/>
              <a:t>-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8ECE19-D119-6345-BBD4-6AA95B29BEA0}"/>
              </a:ext>
            </a:extLst>
          </p:cNvPr>
          <p:cNvSpPr txBox="1"/>
          <p:nvPr/>
        </p:nvSpPr>
        <p:spPr>
          <a:xfrm>
            <a:off x="5057775" y="2719945"/>
            <a:ext cx="340042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</a:rPr>
              <a:t>Add Milestones to the Product Backlog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B73C909-9744-DE4E-A0FB-45309CC63D8B}"/>
              </a:ext>
            </a:extLst>
          </p:cNvPr>
          <p:cNvSpPr txBox="1">
            <a:spLocks/>
          </p:cNvSpPr>
          <p:nvPr/>
        </p:nvSpPr>
        <p:spPr>
          <a:xfrm>
            <a:off x="614364" y="1037772"/>
            <a:ext cx="7872412" cy="56242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100000"/>
              <a:buFont typeface="Roboto"/>
              <a:buChar char="●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Char char="●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Char char="●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>
              <a:buNone/>
            </a:pPr>
            <a:r>
              <a:rPr lang="en-GB" sz="2000" dirty="0">
                <a:latin typeface="+mn-lt"/>
              </a:rPr>
              <a:t>Product </a:t>
            </a:r>
            <a:r>
              <a:rPr lang="en-GB" sz="2000" b="1" dirty="0">
                <a:latin typeface="+mn-lt"/>
              </a:rPr>
              <a:t>Milestones</a:t>
            </a:r>
            <a:r>
              <a:rPr lang="en-GB" sz="2000" dirty="0">
                <a:latin typeface="+mn-lt"/>
              </a:rPr>
              <a:t> indicate a significant feature set.</a:t>
            </a: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154C6D23-110C-F449-A5B9-EA0741B23B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2214" y="76200"/>
            <a:ext cx="6043834" cy="685800"/>
          </a:xfrm>
        </p:spPr>
        <p:txBody>
          <a:bodyPr/>
          <a:lstStyle/>
          <a:p>
            <a:pPr algn="ctr"/>
            <a:r>
              <a:rPr lang="en-US" dirty="0"/>
              <a:t>Agile PM – Sprint Plan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BFEB2D0-2126-1A4D-8896-162502FA7EBE}"/>
              </a:ext>
            </a:extLst>
          </p:cNvPr>
          <p:cNvSpPr txBox="1"/>
          <p:nvPr/>
        </p:nvSpPr>
        <p:spPr>
          <a:xfrm>
            <a:off x="101090" y="1644157"/>
            <a:ext cx="5950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+mn-lt"/>
              </a:rPr>
              <a:t>5</a:t>
            </a:r>
            <a:r>
              <a:rPr lang="en-US" sz="2800" dirty="0">
                <a:solidFill>
                  <a:schemeClr val="tx1"/>
                </a:solidFill>
                <a:latin typeface="+mn-lt"/>
              </a:rPr>
              <a:t>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53FCA59-2C55-574C-A3A0-8F3A284242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896" b="5195"/>
          <a:stretch/>
        </p:blipFill>
        <p:spPr>
          <a:xfrm>
            <a:off x="502011" y="2343151"/>
            <a:ext cx="2903299" cy="4000500"/>
          </a:xfrm>
          <a:prstGeom prst="rect">
            <a:avLst/>
          </a:prstGeom>
        </p:spPr>
      </p:pic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6778D518-7757-DB40-9464-0E8FAF0420FF}"/>
              </a:ext>
            </a:extLst>
          </p:cNvPr>
          <p:cNvSpPr txBox="1">
            <a:spLocks/>
          </p:cNvSpPr>
          <p:nvPr/>
        </p:nvSpPr>
        <p:spPr>
          <a:xfrm>
            <a:off x="557213" y="1533071"/>
            <a:ext cx="8586787" cy="69577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100000"/>
              <a:buFont typeface="Roboto"/>
              <a:buChar char="●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Char char="●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Char char="●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>
              <a:buNone/>
            </a:pPr>
            <a:r>
              <a:rPr lang="en-GB" sz="2800" dirty="0">
                <a:latin typeface="+mn-lt"/>
              </a:rPr>
              <a:t>How does Scrum express Product Milestones?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2E42588-F535-844E-A663-B1A6223093AC}"/>
              </a:ext>
            </a:extLst>
          </p:cNvPr>
          <p:cNvSpPr txBox="1"/>
          <p:nvPr/>
        </p:nvSpPr>
        <p:spPr>
          <a:xfrm>
            <a:off x="5086351" y="4286807"/>
            <a:ext cx="38004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</a:rPr>
              <a:t>An important code chunk, </a:t>
            </a:r>
          </a:p>
          <a:p>
            <a:r>
              <a:rPr lang="en-US" sz="2000" dirty="0">
                <a:solidFill>
                  <a:srgbClr val="0000FF"/>
                </a:solidFill>
              </a:rPr>
              <a:t>useful to external stakeholders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EE9BA2-887A-C243-ACCF-A800FC34E3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238" y="2343149"/>
            <a:ext cx="4117974" cy="3959225"/>
          </a:xfrm>
          <a:prstGeom prst="rect">
            <a:avLst/>
          </a:prstGeom>
        </p:spPr>
      </p:pic>
      <p:sp>
        <p:nvSpPr>
          <p:cNvPr id="8" name="5-Point Star 7">
            <a:extLst>
              <a:ext uri="{FF2B5EF4-FFF2-40B4-BE49-F238E27FC236}">
                <a16:creationId xmlns:a16="http://schemas.microsoft.com/office/drawing/2014/main" id="{ADAE5D18-F564-194E-A17A-2981F923D4BC}"/>
              </a:ext>
            </a:extLst>
          </p:cNvPr>
          <p:cNvSpPr/>
          <p:nvPr/>
        </p:nvSpPr>
        <p:spPr>
          <a:xfrm>
            <a:off x="3268602" y="2965308"/>
            <a:ext cx="477141" cy="435770"/>
          </a:xfrm>
          <a:prstGeom prst="star5">
            <a:avLst>
              <a:gd name="adj" fmla="val 16462"/>
              <a:gd name="hf" fmla="val 105146"/>
              <a:gd name="vf" fmla="val 110557"/>
            </a:avLst>
          </a:prstGeom>
          <a:solidFill>
            <a:srgbClr val="FFFF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592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4" grpId="0"/>
      <p:bldP spid="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A427CC5-986B-4A45-A957-1F5DE18267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2350" y="1917448"/>
            <a:ext cx="2806700" cy="3784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4501" y="135466"/>
            <a:ext cx="6359948" cy="686100"/>
          </a:xfrm>
        </p:spPr>
        <p:txBody>
          <a:bodyPr/>
          <a:lstStyle/>
          <a:p>
            <a:pPr algn="ctr"/>
            <a:r>
              <a:rPr lang="en-US" dirty="0"/>
              <a:t>Agile Estimates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028623" y="1166832"/>
            <a:ext cx="6807277" cy="603238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+mn-lt"/>
              </a:rPr>
              <a:t>Consider these User Stories.</a:t>
            </a:r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347478" y="2792668"/>
            <a:ext cx="4361082" cy="27425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100000"/>
              <a:buFont typeface="Roboto"/>
              <a:buChar char="●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Char char="●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Char char="●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966788" indent="-342900">
              <a:buFont typeface="Roboto"/>
              <a:buAutoNum type="alphaLcPeriod"/>
            </a:pPr>
            <a:r>
              <a:rPr lang="en-US" dirty="0"/>
              <a:t>Are these activities epic, feature or low level?</a:t>
            </a:r>
            <a:endParaRPr lang="en-US" dirty="0">
              <a:latin typeface="+mn-lt"/>
            </a:endParaRPr>
          </a:p>
          <a:p>
            <a:pPr marL="966788" indent="-342900">
              <a:buFont typeface="Roboto"/>
              <a:buAutoNum type="alphaLcPeriod"/>
            </a:pPr>
            <a:r>
              <a:rPr lang="en-US" dirty="0"/>
              <a:t>Decompose activities if required. </a:t>
            </a:r>
          </a:p>
          <a:p>
            <a:pPr marL="966788" indent="-342900">
              <a:buFont typeface="Roboto"/>
              <a:buAutoNum type="alphaLcPeriod"/>
            </a:pPr>
            <a:r>
              <a:rPr lang="en-US" dirty="0"/>
              <a:t>Add Story Point estimates for each activity.</a:t>
            </a:r>
          </a:p>
          <a:p>
            <a:pPr marL="966788" indent="-342900">
              <a:buFont typeface="Roboto"/>
              <a:buAutoNum type="alphaLcPeriod"/>
            </a:pPr>
            <a:endParaRPr lang="en-US" dirty="0"/>
          </a:p>
          <a:p>
            <a:pPr marL="966788" indent="-342900">
              <a:buFont typeface="Roboto"/>
              <a:buAutoNum type="alphaLcPeriod"/>
            </a:pPr>
            <a:endParaRPr lang="en-US" dirty="0">
              <a:latin typeface="+mn-lt"/>
            </a:endParaRPr>
          </a:p>
          <a:p>
            <a:pPr marL="342900" indent="-342900">
              <a:buFont typeface="+mj-lt"/>
              <a:buAutoNum type="arabicPeriod" startAt="8"/>
            </a:pP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97E9E33-825C-F449-8BAA-9E3FE12E055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995" t="64387" r="57079" b="24993"/>
          <a:stretch/>
        </p:blipFill>
        <p:spPr>
          <a:xfrm>
            <a:off x="4988250" y="3336786"/>
            <a:ext cx="365710" cy="26826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1E8BEAA-7C37-DA46-9017-583F34803C1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995" t="64387" r="57079" b="24993"/>
          <a:stretch/>
        </p:blipFill>
        <p:spPr>
          <a:xfrm>
            <a:off x="4980501" y="4154161"/>
            <a:ext cx="463510" cy="22775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E4BF287-7BFF-E044-880B-B32DBB3E720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995" t="64387" r="57079" b="24993"/>
          <a:stretch/>
        </p:blipFill>
        <p:spPr>
          <a:xfrm>
            <a:off x="4980501" y="4937188"/>
            <a:ext cx="463510" cy="22775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74B67D8-AF07-B045-BD0A-B530F06A87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8447" y="2617419"/>
            <a:ext cx="317500" cy="2667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0AE01C3-6A83-654D-90B1-BFDD78369243}"/>
              </a:ext>
            </a:extLst>
          </p:cNvPr>
          <p:cNvSpPr txBox="1"/>
          <p:nvPr/>
        </p:nvSpPr>
        <p:spPr>
          <a:xfrm>
            <a:off x="454810" y="1176326"/>
            <a:ext cx="5950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+mn-lt"/>
              </a:rPr>
              <a:t>1</a:t>
            </a:r>
            <a:r>
              <a:rPr lang="en-US" sz="2800" dirty="0">
                <a:solidFill>
                  <a:schemeClr val="tx1"/>
                </a:solidFill>
                <a:latin typeface="+mn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603647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A427CC5-986B-4A45-A957-1F5DE18267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2350" y="1917448"/>
            <a:ext cx="2806700" cy="3784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620000" y="3170174"/>
            <a:ext cx="101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00B050"/>
                </a:solidFill>
              </a:rPr>
              <a:t>feature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639050" y="4677599"/>
            <a:ext cx="101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00B050"/>
                </a:solidFill>
              </a:rPr>
              <a:t>feature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631875" y="3907166"/>
            <a:ext cx="101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00B050"/>
                </a:solidFill>
              </a:rPr>
              <a:t>epic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DB108C-C7B5-4B44-9320-097F942687C6}"/>
              </a:ext>
            </a:extLst>
          </p:cNvPr>
          <p:cNvSpPr txBox="1"/>
          <p:nvPr/>
        </p:nvSpPr>
        <p:spPr>
          <a:xfrm>
            <a:off x="454810" y="1176326"/>
            <a:ext cx="5950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+mn-lt"/>
              </a:rPr>
              <a:t>1</a:t>
            </a:r>
            <a:r>
              <a:rPr lang="en-US" sz="2800" dirty="0">
                <a:solidFill>
                  <a:schemeClr val="tx1"/>
                </a:solidFill>
                <a:latin typeface="+mn-lt"/>
              </a:rPr>
              <a:t>.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E74BF1A9-E0B0-7E49-82F2-251D1E5CD9A7}"/>
              </a:ext>
            </a:extLst>
          </p:cNvPr>
          <p:cNvSpPr txBox="1">
            <a:spLocks/>
          </p:cNvSpPr>
          <p:nvPr/>
        </p:nvSpPr>
        <p:spPr>
          <a:xfrm>
            <a:off x="347478" y="2792668"/>
            <a:ext cx="4361082" cy="27425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100000"/>
              <a:buFont typeface="Roboto"/>
              <a:buChar char="●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Char char="●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Char char="●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966788" indent="-342900">
              <a:buFont typeface="Roboto"/>
              <a:buAutoNum type="alphaLcPeriod"/>
            </a:pPr>
            <a:r>
              <a:rPr lang="en-US" dirty="0"/>
              <a:t>Are these activities epic, feature or low level?</a:t>
            </a:r>
            <a:endParaRPr lang="en-US" dirty="0">
              <a:latin typeface="+mn-lt"/>
            </a:endParaRPr>
          </a:p>
          <a:p>
            <a:pPr marL="966788" indent="-342900">
              <a:buFont typeface="Roboto"/>
              <a:buAutoNum type="alphaLcPeriod"/>
            </a:pPr>
            <a:r>
              <a:rPr lang="en-US" dirty="0"/>
              <a:t>Decompose activities if required. </a:t>
            </a:r>
          </a:p>
          <a:p>
            <a:pPr marL="966788" indent="-342900">
              <a:buFont typeface="Roboto"/>
              <a:buAutoNum type="alphaLcPeriod"/>
            </a:pPr>
            <a:r>
              <a:rPr lang="en-US" dirty="0"/>
              <a:t>Add Story Point estimates for each low-level activity.</a:t>
            </a:r>
          </a:p>
          <a:p>
            <a:pPr marL="966788" indent="-342900">
              <a:buFont typeface="Roboto"/>
              <a:buAutoNum type="alphaLcPeriod"/>
            </a:pPr>
            <a:endParaRPr lang="en-US" dirty="0"/>
          </a:p>
          <a:p>
            <a:pPr marL="966788" indent="-342900">
              <a:buFont typeface="Roboto"/>
              <a:buAutoNum type="alphaLcPeriod"/>
            </a:pPr>
            <a:endParaRPr lang="en-US" dirty="0">
              <a:latin typeface="+mn-lt"/>
            </a:endParaRPr>
          </a:p>
          <a:p>
            <a:pPr marL="342900" indent="-342900">
              <a:buFont typeface="+mj-lt"/>
              <a:buAutoNum type="arabicPeriod" startAt="8"/>
            </a:pPr>
            <a:endParaRPr lang="en-US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F0F5C1C8-C787-514D-985B-EEBECF08EF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4501" y="135466"/>
            <a:ext cx="6359948" cy="686100"/>
          </a:xfrm>
        </p:spPr>
        <p:txBody>
          <a:bodyPr/>
          <a:lstStyle/>
          <a:p>
            <a:pPr algn="ctr"/>
            <a:r>
              <a:rPr lang="en-US" dirty="0"/>
              <a:t>Agile Estimates</a:t>
            </a:r>
          </a:p>
        </p:txBody>
      </p:sp>
    </p:spTree>
    <p:extLst>
      <p:ext uri="{BB962C8B-B14F-4D97-AF65-F5344CB8AC3E}">
        <p14:creationId xmlns:p14="http://schemas.microsoft.com/office/powerpoint/2010/main" val="3902153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9" grpId="0"/>
      <p:bldP spid="1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6700" y="1952416"/>
            <a:ext cx="7672367" cy="3991184"/>
          </a:xfrm>
        </p:spPr>
        <p:txBody>
          <a:bodyPr/>
          <a:lstStyle/>
          <a:p>
            <a:pPr>
              <a:buNone/>
            </a:pPr>
            <a:r>
              <a:rPr lang="en-GB" sz="2400" kern="1200" dirty="0"/>
              <a:t>Budget &amp; Release Date tasks could be considered </a:t>
            </a:r>
            <a:r>
              <a:rPr lang="en-GB" sz="2400" kern="1200" dirty="0">
                <a:solidFill>
                  <a:srgbClr val="00B050"/>
                </a:solidFill>
              </a:rPr>
              <a:t>features, </a:t>
            </a:r>
            <a:r>
              <a:rPr lang="en-GB" sz="2400" kern="1200" dirty="0"/>
              <a:t>as it is the responsibility of only a few stakeholders.  These small User Stories can be reliably estimated.</a:t>
            </a:r>
          </a:p>
          <a:p>
            <a:pPr>
              <a:buNone/>
            </a:pPr>
            <a:endParaRPr lang="en-GB" kern="1200" dirty="0">
              <a:solidFill>
                <a:srgbClr val="00B050"/>
              </a:solidFill>
            </a:endParaRPr>
          </a:p>
          <a:p>
            <a:pPr>
              <a:buNone/>
            </a:pPr>
            <a:r>
              <a:rPr lang="en-GB" sz="2400" kern="1200" dirty="0"/>
              <a:t>Project Charter task could be considered an </a:t>
            </a:r>
            <a:r>
              <a:rPr lang="en-GB" sz="2400" kern="1200" dirty="0">
                <a:solidFill>
                  <a:srgbClr val="00B050"/>
                </a:solidFill>
              </a:rPr>
              <a:t>epic, </a:t>
            </a:r>
            <a:r>
              <a:rPr lang="en-GB" sz="2400" kern="1200" dirty="0"/>
              <a:t>as it involves many more stakeholders than the Product Owner and Scrum Master. </a:t>
            </a:r>
            <a:r>
              <a:rPr lang="en-US" sz="2400" dirty="0"/>
              <a:t>The epic with 13 points </a:t>
            </a:r>
            <a:r>
              <a:rPr lang="en-US" sz="2400" b="1" dirty="0">
                <a:solidFill>
                  <a:srgbClr val="0070C0"/>
                </a:solidFill>
              </a:rPr>
              <a:t>needs further decomposition </a:t>
            </a:r>
            <a:r>
              <a:rPr lang="en-US" sz="2400" dirty="0"/>
              <a:t>before it’s estimation has credibility. </a:t>
            </a:r>
            <a:endParaRPr lang="en-GB" sz="2400" kern="1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5A38A2-BD73-4644-86BD-6168F002FCAB}"/>
              </a:ext>
            </a:extLst>
          </p:cNvPr>
          <p:cNvSpPr txBox="1"/>
          <p:nvPr/>
        </p:nvSpPr>
        <p:spPr>
          <a:xfrm>
            <a:off x="454810" y="1176326"/>
            <a:ext cx="5950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+mn-lt"/>
              </a:rPr>
              <a:t>1</a:t>
            </a:r>
            <a:r>
              <a:rPr lang="en-US" sz="2800" dirty="0">
                <a:solidFill>
                  <a:schemeClr val="tx1"/>
                </a:solidFill>
                <a:latin typeface="+mn-lt"/>
              </a:rPr>
              <a:t>.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6146BFE-197E-2D44-854B-0538ACCBAD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4501" y="135466"/>
            <a:ext cx="6359948" cy="686100"/>
          </a:xfrm>
        </p:spPr>
        <p:txBody>
          <a:bodyPr/>
          <a:lstStyle/>
          <a:p>
            <a:pPr algn="ctr"/>
            <a:r>
              <a:rPr lang="en-US" dirty="0"/>
              <a:t>Agile Estimates</a:t>
            </a:r>
          </a:p>
        </p:txBody>
      </p:sp>
    </p:spTree>
    <p:extLst>
      <p:ext uri="{BB962C8B-B14F-4D97-AF65-F5344CB8AC3E}">
        <p14:creationId xmlns:p14="http://schemas.microsoft.com/office/powerpoint/2010/main" val="2948850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F7E0870-848A-7344-8969-A081AC1383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048684"/>
            <a:ext cx="9144000" cy="2441121"/>
          </a:xfrm>
          <a:prstGeom prst="rect">
            <a:avLst/>
          </a:prstGeom>
        </p:spPr>
      </p:pic>
      <p:sp>
        <p:nvSpPr>
          <p:cNvPr id="8" name="Text Placeholder 5"/>
          <p:cNvSpPr txBox="1">
            <a:spLocks/>
          </p:cNvSpPr>
          <p:nvPr/>
        </p:nvSpPr>
        <p:spPr>
          <a:xfrm>
            <a:off x="483152" y="1822445"/>
            <a:ext cx="8660848" cy="102153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100000"/>
              <a:buFont typeface="Roboto"/>
              <a:buChar char="●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Char char="●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Char char="●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966788" indent="-342900">
              <a:buFont typeface="Roboto"/>
              <a:buAutoNum type="alphaLcPeriod"/>
            </a:pPr>
            <a:r>
              <a:rPr lang="en-US" sz="2000" dirty="0">
                <a:solidFill>
                  <a:schemeClr val="tx1"/>
                </a:solidFill>
                <a:latin typeface="+mn-lt"/>
              </a:rPr>
              <a:t>What is the Story Point estimation of the current task? </a:t>
            </a:r>
            <a:endParaRPr lang="en-US" sz="2000" dirty="0">
              <a:latin typeface="+mn-lt"/>
            </a:endParaRPr>
          </a:p>
          <a:p>
            <a:pPr marL="966788" indent="-342900">
              <a:buFont typeface="Roboto"/>
              <a:buAutoNum type="alphaLcPeriod"/>
            </a:pPr>
            <a:r>
              <a:rPr lang="en-US" sz="2000" dirty="0">
                <a:solidFill>
                  <a:schemeClr val="tx1"/>
                </a:solidFill>
                <a:latin typeface="+mn-lt"/>
              </a:rPr>
              <a:t>Who is assigned to the current task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3631785" y="4156885"/>
            <a:ext cx="2806699" cy="2151047"/>
            <a:chOff x="5087153" y="4024452"/>
            <a:chExt cx="2428663" cy="1196145"/>
          </a:xfrm>
        </p:grpSpPr>
        <p:sp>
          <p:nvSpPr>
            <p:cNvPr id="10" name="TextBox 9"/>
            <p:cNvSpPr txBox="1"/>
            <p:nvPr/>
          </p:nvSpPr>
          <p:spPr>
            <a:xfrm>
              <a:off x="6046787" y="4843499"/>
              <a:ext cx="1238859" cy="2053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Current task</a:t>
              </a:r>
            </a:p>
          </p:txBody>
        </p:sp>
        <p:sp>
          <p:nvSpPr>
            <p:cNvPr id="11" name="Up Arrow 10"/>
            <p:cNvSpPr/>
            <p:nvPr/>
          </p:nvSpPr>
          <p:spPr>
            <a:xfrm>
              <a:off x="6772807" y="4024452"/>
              <a:ext cx="171920" cy="742829"/>
            </a:xfrm>
            <a:prstGeom prst="up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087153" y="5015220"/>
              <a:ext cx="2428663" cy="2053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>
                  <a:solidFill>
                    <a:srgbClr val="00B050"/>
                  </a:solidFill>
                </a:rPr>
                <a:t>Estimate: 13 Story Points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81E3C11C-5188-1D4F-80B2-871404E33DF1}"/>
              </a:ext>
            </a:extLst>
          </p:cNvPr>
          <p:cNvGrpSpPr/>
          <p:nvPr/>
        </p:nvGrpSpPr>
        <p:grpSpPr>
          <a:xfrm>
            <a:off x="6758416" y="4156882"/>
            <a:ext cx="712571" cy="1812383"/>
            <a:chOff x="6758416" y="4156882"/>
            <a:chExt cx="712571" cy="1812383"/>
          </a:xfrm>
        </p:grpSpPr>
        <p:sp>
          <p:nvSpPr>
            <p:cNvPr id="13" name="Up Arrow 12"/>
            <p:cNvSpPr/>
            <p:nvPr/>
          </p:nvSpPr>
          <p:spPr>
            <a:xfrm>
              <a:off x="7019209" y="4156882"/>
              <a:ext cx="190986" cy="1335842"/>
            </a:xfrm>
            <a:prstGeom prst="up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758416" y="5599932"/>
              <a:ext cx="712571" cy="3693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>
                  <a:solidFill>
                    <a:srgbClr val="00B050"/>
                  </a:solidFill>
                </a:rPr>
                <a:t>Who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905D756E-055A-EF4E-8486-1CF26B4B7866}"/>
              </a:ext>
            </a:extLst>
          </p:cNvPr>
          <p:cNvSpPr txBox="1"/>
          <p:nvPr/>
        </p:nvSpPr>
        <p:spPr>
          <a:xfrm>
            <a:off x="454810" y="1176326"/>
            <a:ext cx="5950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+mn-lt"/>
              </a:rPr>
              <a:t>2</a:t>
            </a:r>
            <a:r>
              <a:rPr lang="en-US" sz="2800" dirty="0">
                <a:solidFill>
                  <a:schemeClr val="tx1"/>
                </a:solidFill>
                <a:latin typeface="+mn-lt"/>
              </a:rPr>
              <a:t>.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F5261864-DA72-9644-B981-87C7C1A46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4501" y="135466"/>
            <a:ext cx="6359948" cy="686100"/>
          </a:xfrm>
        </p:spPr>
        <p:txBody>
          <a:bodyPr/>
          <a:lstStyle/>
          <a:p>
            <a:pPr algn="ctr"/>
            <a:r>
              <a:rPr lang="en-US" dirty="0"/>
              <a:t>Agile Estimates</a:t>
            </a: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ADCFA366-011D-1549-9044-6A5460AABA13}"/>
              </a:ext>
            </a:extLst>
          </p:cNvPr>
          <p:cNvSpPr txBox="1">
            <a:spLocks/>
          </p:cNvSpPr>
          <p:nvPr/>
        </p:nvSpPr>
        <p:spPr bwMode="auto">
          <a:xfrm>
            <a:off x="1028623" y="1166832"/>
            <a:ext cx="6807277" cy="603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</a:bodyPr>
          <a:lstStyle>
            <a:lvl1pPr marL="342900" lvl="0" indent="-342900" algn="l" rtl="0" eaLnBrk="1" fontAlgn="base" hangingPunct="1">
              <a:spcBef>
                <a:spcPts val="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1" fontAlgn="base" hangingPunct="1">
              <a:spcBef>
                <a:spcPts val="0"/>
              </a:spcBef>
              <a:spcAft>
                <a:spcPct val="0"/>
              </a:spcAft>
              <a:buChar char="–"/>
              <a:defRPr sz="2400">
                <a:solidFill>
                  <a:srgbClr val="002060"/>
                </a:solidFill>
                <a:latin typeface="+mn-lt"/>
                <a:ea typeface="+mn-ea"/>
              </a:defRPr>
            </a:lvl2pPr>
            <a:lvl3pPr marL="1143000" lvl="2" indent="-228600" algn="l" rtl="0" eaLnBrk="1" fontAlgn="base" hangingPunct="1">
              <a:spcBef>
                <a:spcPts val="0"/>
              </a:spcBef>
              <a:spcAft>
                <a:spcPct val="0"/>
              </a:spcAft>
              <a:buChar char="•"/>
              <a:defRPr sz="2200">
                <a:solidFill>
                  <a:srgbClr val="00B050"/>
                </a:solidFill>
                <a:latin typeface="+mn-lt"/>
                <a:ea typeface="+mn-ea"/>
              </a:defRPr>
            </a:lvl3pPr>
            <a:lvl4pPr marL="1600200" lvl="3" indent="-228600" algn="l" rtl="0" eaLnBrk="1" fontAlgn="base" hangingPunct="1">
              <a:spcBef>
                <a:spcPts val="0"/>
              </a:spcBef>
              <a:spcAft>
                <a:spcPct val="0"/>
              </a:spcAft>
              <a:buChar char="–"/>
              <a:defRPr sz="2000">
                <a:solidFill>
                  <a:srgbClr val="FFC000"/>
                </a:solidFill>
                <a:latin typeface="+mn-lt"/>
                <a:ea typeface="+mn-ea"/>
              </a:defRPr>
            </a:lvl4pPr>
            <a:lvl5pPr marL="2057400" lvl="4" indent="-228600" algn="l" rtl="0" eaLnBrk="1" fontAlgn="base" hangingPunct="1">
              <a:spcBef>
                <a:spcPts val="0"/>
              </a:spcBef>
              <a:spcAft>
                <a:spcPct val="0"/>
              </a:spcAft>
              <a:buChar char="»"/>
              <a:defRPr sz="2000">
                <a:solidFill>
                  <a:srgbClr val="C00000"/>
                </a:solidFill>
                <a:latin typeface="+mn-lt"/>
                <a:ea typeface="+mn-ea"/>
              </a:defRPr>
            </a:lvl5pPr>
            <a:lvl6pPr marL="2514600" lvl="5" indent="-228600" algn="l" rtl="0" eaLnBrk="1" fontAlgn="base" hangingPunct="1">
              <a:spcBef>
                <a:spcPts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lvl="6" indent="-228600" algn="l" rtl="0" eaLnBrk="1" fontAlgn="base" hangingPunct="1">
              <a:spcBef>
                <a:spcPts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lvl="7" indent="-228600" algn="l" rtl="0" eaLnBrk="1" fontAlgn="base" hangingPunct="1">
              <a:spcBef>
                <a:spcPts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lvl="8" indent="-228600" algn="l" rtl="0" eaLnBrk="1" fontAlgn="base" hangingPunct="1">
              <a:spcBef>
                <a:spcPts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FontTx/>
              <a:buNone/>
            </a:pPr>
            <a:r>
              <a:rPr lang="en-US" kern="0"/>
              <a:t>Consider these User Stories.</a:t>
            </a:r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760935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7F020D-C9A2-164C-A805-57DD50F8C17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0" y="2217693"/>
            <a:ext cx="2963333" cy="2824207"/>
          </a:xfrm>
        </p:spPr>
        <p:txBody>
          <a:bodyPr/>
          <a:lstStyle/>
          <a:p>
            <a:pPr marL="0" indent="0" algn="ctr">
              <a:spcBef>
                <a:spcPts val="0"/>
              </a:spcBef>
              <a:buNone/>
            </a:pPr>
            <a:r>
              <a:rPr lang="en-US" sz="2400" dirty="0">
                <a:solidFill>
                  <a:srgbClr val="00B050"/>
                </a:solidFill>
              </a:rPr>
              <a:t>Developer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US" sz="2400" dirty="0">
                <a:solidFill>
                  <a:srgbClr val="00B050"/>
                </a:solidFill>
              </a:rPr>
              <a:t>has </a:t>
            </a:r>
            <a:r>
              <a:rPr lang="en-US" sz="2400" i="1" dirty="0">
                <a:solidFill>
                  <a:srgbClr val="0000FF"/>
                </a:solidFill>
              </a:rPr>
              <a:t>a conversation 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US" sz="2400" dirty="0">
                <a:solidFill>
                  <a:srgbClr val="00B050"/>
                </a:solidFill>
              </a:rPr>
              <a:t>with 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US" sz="2400" dirty="0">
                <a:solidFill>
                  <a:srgbClr val="00B050"/>
                </a:solidFill>
              </a:rPr>
              <a:t>Product Owner/SME 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US" sz="2400" dirty="0">
                <a:solidFill>
                  <a:srgbClr val="00B050"/>
                </a:solidFill>
              </a:rPr>
              <a:t>to decompose 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US" sz="2400" dirty="0">
                <a:solidFill>
                  <a:srgbClr val="00B050"/>
                </a:solidFill>
              </a:rPr>
              <a:t>Sprint User Story into Task hours.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0E35DF-0FED-4643-B859-C95E5F94F7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AU"/>
              <a:t>-</a:t>
            </a:r>
            <a:fld id="{E714E059-E509-4057-9854-D87D1A2F4F01}" type="slidenum">
              <a:rPr lang="en-AU" smtClean="0"/>
              <a:pPr/>
              <a:t>18</a:t>
            </a:fld>
            <a:r>
              <a:rPr lang="en-AU"/>
              <a:t>-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361C9F1-133C-7B4D-B095-C309C6CAF0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76"/>
          <a:stretch/>
        </p:blipFill>
        <p:spPr>
          <a:xfrm>
            <a:off x="2980267" y="898916"/>
            <a:ext cx="6163733" cy="6858000"/>
          </a:xfrm>
          <a:prstGeom prst="rect">
            <a:avLst/>
          </a:prstGeom>
        </p:spPr>
      </p:pic>
      <p:sp>
        <p:nvSpPr>
          <p:cNvPr id="9" name="Up Arrow 8">
            <a:extLst>
              <a:ext uri="{FF2B5EF4-FFF2-40B4-BE49-F238E27FC236}">
                <a16:creationId xmlns:a16="http://schemas.microsoft.com/office/drawing/2014/main" id="{0F93B3CE-D06C-8C44-A397-73FD9B4D7954}"/>
              </a:ext>
            </a:extLst>
          </p:cNvPr>
          <p:cNvSpPr/>
          <p:nvPr/>
        </p:nvSpPr>
        <p:spPr>
          <a:xfrm rot="3496891">
            <a:off x="2667951" y="2791712"/>
            <a:ext cx="157445" cy="634396"/>
          </a:xfrm>
          <a:prstGeom prst="up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EA1C4ACB-43EB-0C4D-AA48-F73D75BEC096}"/>
              </a:ext>
            </a:extLst>
          </p:cNvPr>
          <p:cNvSpPr/>
          <p:nvPr/>
        </p:nvSpPr>
        <p:spPr bwMode="auto">
          <a:xfrm>
            <a:off x="7658100" y="2476500"/>
            <a:ext cx="1485900" cy="330200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9D6B29A-E50B-5545-9B29-B2CBE83F2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4501" y="135466"/>
            <a:ext cx="6359948" cy="686100"/>
          </a:xfrm>
        </p:spPr>
        <p:txBody>
          <a:bodyPr/>
          <a:lstStyle/>
          <a:p>
            <a:pPr algn="ctr"/>
            <a:r>
              <a:rPr lang="en-US" dirty="0"/>
              <a:t>Agile Estimates</a:t>
            </a:r>
          </a:p>
        </p:txBody>
      </p:sp>
    </p:spTree>
    <p:extLst>
      <p:ext uri="{BB962C8B-B14F-4D97-AF65-F5344CB8AC3E}">
        <p14:creationId xmlns:p14="http://schemas.microsoft.com/office/powerpoint/2010/main" val="8530301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5"/>
          <p:cNvSpPr txBox="1">
            <a:spLocks/>
          </p:cNvSpPr>
          <p:nvPr/>
        </p:nvSpPr>
        <p:spPr>
          <a:xfrm>
            <a:off x="-189026" y="1811407"/>
            <a:ext cx="9333026" cy="154817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100000"/>
              <a:buFont typeface="Roboto"/>
              <a:buChar char="●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Char char="●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Char char="●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623888">
              <a:buNone/>
            </a:pPr>
            <a:r>
              <a:rPr lang="en-US" sz="2000" dirty="0">
                <a:solidFill>
                  <a:schemeClr val="tx1"/>
                </a:solidFill>
              </a:rPr>
              <a:t>Notice that the previous Initiation tasks are all done.</a:t>
            </a:r>
          </a:p>
          <a:p>
            <a:pPr marL="400050">
              <a:buNone/>
            </a:pPr>
            <a:r>
              <a:rPr lang="en-GB" sz="2000" dirty="0"/>
              <a:t>    a)   What does the 1st number mean on each card in the </a:t>
            </a:r>
            <a:r>
              <a:rPr lang="en-GB" sz="2000" i="1" dirty="0">
                <a:solidFill>
                  <a:srgbClr val="00B050"/>
                </a:solidFill>
              </a:rPr>
              <a:t>done</a:t>
            </a:r>
            <a:r>
              <a:rPr lang="en-GB" sz="2000" dirty="0"/>
              <a:t> swimlane? </a:t>
            </a:r>
          </a:p>
          <a:p>
            <a:pPr marL="400050">
              <a:buNone/>
            </a:pPr>
            <a:r>
              <a:rPr lang="en-GB" sz="2000" dirty="0"/>
              <a:t>    b)   What does the 2nd number mean on each card in the </a:t>
            </a:r>
            <a:r>
              <a:rPr lang="en-GB" sz="2000" i="1" dirty="0">
                <a:solidFill>
                  <a:srgbClr val="00B050"/>
                </a:solidFill>
              </a:rPr>
              <a:t>done</a:t>
            </a:r>
            <a:r>
              <a:rPr lang="en-GB" sz="2000" dirty="0"/>
              <a:t> swimlane?</a:t>
            </a:r>
            <a:r>
              <a:rPr lang="en-GB" dirty="0"/>
              <a:t> 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9" name="Content Placeholder 4"/>
          <p:cNvPicPr>
            <a:picLocks noChangeAspect="1"/>
          </p:cNvPicPr>
          <p:nvPr/>
        </p:nvPicPr>
        <p:blipFill rotWithShape="1">
          <a:blip r:embed="rId3"/>
          <a:srcRect l="4853" t="28423" r="11379" b="40513"/>
          <a:stretch/>
        </p:blipFill>
        <p:spPr>
          <a:xfrm>
            <a:off x="127365" y="3767411"/>
            <a:ext cx="8863782" cy="2035278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Up Arrow 6"/>
          <p:cNvSpPr/>
          <p:nvPr/>
        </p:nvSpPr>
        <p:spPr>
          <a:xfrm rot="1660987" flipH="1">
            <a:off x="7229192" y="5396522"/>
            <a:ext cx="148043" cy="444159"/>
          </a:xfrm>
          <a:prstGeom prst="upArrow">
            <a:avLst>
              <a:gd name="adj1" fmla="val 55047"/>
              <a:gd name="adj2" fmla="val 43837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Up Arrow 9"/>
          <p:cNvSpPr/>
          <p:nvPr/>
        </p:nvSpPr>
        <p:spPr>
          <a:xfrm rot="20382364">
            <a:off x="7842252" y="5397102"/>
            <a:ext cx="128871" cy="443979"/>
          </a:xfrm>
          <a:prstGeom prst="upArrow">
            <a:avLst>
              <a:gd name="adj1" fmla="val 58602"/>
              <a:gd name="adj2" fmla="val 43837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7471611" y="5788605"/>
            <a:ext cx="167238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800" b="1" dirty="0">
                <a:solidFill>
                  <a:srgbClr val="00B050"/>
                </a:solidFill>
              </a:rPr>
              <a:t>Estimated</a:t>
            </a:r>
          </a:p>
          <a:p>
            <a:r>
              <a:rPr lang="en-GB" sz="1800" b="1" dirty="0">
                <a:solidFill>
                  <a:srgbClr val="00B050"/>
                </a:solidFill>
              </a:rPr>
              <a:t>Story Points</a:t>
            </a:r>
            <a:endParaRPr lang="en-US" sz="1800" b="1" dirty="0">
              <a:solidFill>
                <a:srgbClr val="00B05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897880" y="5788605"/>
            <a:ext cx="157373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800" b="1" dirty="0">
                <a:solidFill>
                  <a:srgbClr val="00B050"/>
                </a:solidFill>
              </a:rPr>
              <a:t>Actual </a:t>
            </a:r>
          </a:p>
          <a:p>
            <a:r>
              <a:rPr lang="en-GB" sz="1800" b="1" dirty="0">
                <a:solidFill>
                  <a:srgbClr val="00B050"/>
                </a:solidFill>
              </a:rPr>
              <a:t>Story Points</a:t>
            </a:r>
            <a:endParaRPr lang="en-US" sz="1800" b="1" dirty="0">
              <a:solidFill>
                <a:srgbClr val="00B05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97088A-A8A8-1E4A-A15E-7DC587A02AA5}"/>
              </a:ext>
            </a:extLst>
          </p:cNvPr>
          <p:cNvSpPr txBox="1"/>
          <p:nvPr/>
        </p:nvSpPr>
        <p:spPr>
          <a:xfrm>
            <a:off x="454810" y="1176326"/>
            <a:ext cx="5950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+mn-lt"/>
              </a:rPr>
              <a:t>3</a:t>
            </a:r>
            <a:r>
              <a:rPr lang="en-US" sz="2800" dirty="0">
                <a:solidFill>
                  <a:schemeClr val="tx1"/>
                </a:solidFill>
                <a:latin typeface="+mn-lt"/>
              </a:rPr>
              <a:t>.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CC6B2D4C-1F7B-4340-BE44-395A4BCDAC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4501" y="135466"/>
            <a:ext cx="6359948" cy="686100"/>
          </a:xfrm>
        </p:spPr>
        <p:txBody>
          <a:bodyPr/>
          <a:lstStyle/>
          <a:p>
            <a:pPr algn="ctr"/>
            <a:r>
              <a:rPr lang="en-US" dirty="0"/>
              <a:t>Agile Estimates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1C48CDA3-7EB2-114E-9C72-5E79384CCB73}"/>
              </a:ext>
            </a:extLst>
          </p:cNvPr>
          <p:cNvSpPr txBox="1">
            <a:spLocks/>
          </p:cNvSpPr>
          <p:nvPr/>
        </p:nvSpPr>
        <p:spPr bwMode="auto">
          <a:xfrm>
            <a:off x="1028623" y="1166832"/>
            <a:ext cx="6807277" cy="603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</a:bodyPr>
          <a:lstStyle>
            <a:lvl1pPr marL="342900" lvl="0" indent="-342900" algn="l" rtl="0" eaLnBrk="1" fontAlgn="base" hangingPunct="1">
              <a:spcBef>
                <a:spcPts val="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1" fontAlgn="base" hangingPunct="1">
              <a:spcBef>
                <a:spcPts val="0"/>
              </a:spcBef>
              <a:spcAft>
                <a:spcPct val="0"/>
              </a:spcAft>
              <a:buChar char="–"/>
              <a:defRPr sz="2400">
                <a:solidFill>
                  <a:srgbClr val="002060"/>
                </a:solidFill>
                <a:latin typeface="+mn-lt"/>
                <a:ea typeface="+mn-ea"/>
              </a:defRPr>
            </a:lvl2pPr>
            <a:lvl3pPr marL="1143000" lvl="2" indent="-228600" algn="l" rtl="0" eaLnBrk="1" fontAlgn="base" hangingPunct="1">
              <a:spcBef>
                <a:spcPts val="0"/>
              </a:spcBef>
              <a:spcAft>
                <a:spcPct val="0"/>
              </a:spcAft>
              <a:buChar char="•"/>
              <a:defRPr sz="2200">
                <a:solidFill>
                  <a:srgbClr val="00B050"/>
                </a:solidFill>
                <a:latin typeface="+mn-lt"/>
                <a:ea typeface="+mn-ea"/>
              </a:defRPr>
            </a:lvl3pPr>
            <a:lvl4pPr marL="1600200" lvl="3" indent="-228600" algn="l" rtl="0" eaLnBrk="1" fontAlgn="base" hangingPunct="1">
              <a:spcBef>
                <a:spcPts val="0"/>
              </a:spcBef>
              <a:spcAft>
                <a:spcPct val="0"/>
              </a:spcAft>
              <a:buChar char="–"/>
              <a:defRPr sz="2000">
                <a:solidFill>
                  <a:srgbClr val="FFC000"/>
                </a:solidFill>
                <a:latin typeface="+mn-lt"/>
                <a:ea typeface="+mn-ea"/>
              </a:defRPr>
            </a:lvl4pPr>
            <a:lvl5pPr marL="2057400" lvl="4" indent="-228600" algn="l" rtl="0" eaLnBrk="1" fontAlgn="base" hangingPunct="1">
              <a:spcBef>
                <a:spcPts val="0"/>
              </a:spcBef>
              <a:spcAft>
                <a:spcPct val="0"/>
              </a:spcAft>
              <a:buChar char="»"/>
              <a:defRPr sz="2000">
                <a:solidFill>
                  <a:srgbClr val="C00000"/>
                </a:solidFill>
                <a:latin typeface="+mn-lt"/>
                <a:ea typeface="+mn-ea"/>
              </a:defRPr>
            </a:lvl5pPr>
            <a:lvl6pPr marL="2514600" lvl="5" indent="-228600" algn="l" rtl="0" eaLnBrk="1" fontAlgn="base" hangingPunct="1">
              <a:spcBef>
                <a:spcPts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lvl="6" indent="-228600" algn="l" rtl="0" eaLnBrk="1" fontAlgn="base" hangingPunct="1">
              <a:spcBef>
                <a:spcPts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lvl="7" indent="-228600" algn="l" rtl="0" eaLnBrk="1" fontAlgn="base" hangingPunct="1">
              <a:spcBef>
                <a:spcPts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lvl="8" indent="-228600" algn="l" rtl="0" eaLnBrk="1" fontAlgn="base" hangingPunct="1">
              <a:spcBef>
                <a:spcPts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FontTx/>
              <a:buNone/>
            </a:pPr>
            <a:r>
              <a:rPr lang="en-US" kern="0"/>
              <a:t>Consider these User Stories.</a:t>
            </a:r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3598733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F2A8E7-7D99-DA43-AFF8-0B02ADBBE1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AU" dirty="0"/>
              <a:t>-</a:t>
            </a:r>
            <a:fld id="{E714E059-E509-4057-9854-D87D1A2F4F01}" type="slidenum">
              <a:rPr lang="en-AU" smtClean="0"/>
              <a:pPr/>
              <a:t>2</a:t>
            </a:fld>
            <a:r>
              <a:rPr lang="en-AU" dirty="0"/>
              <a:t>-</a:t>
            </a:r>
          </a:p>
        </p:txBody>
      </p:sp>
      <p:sp>
        <p:nvSpPr>
          <p:cNvPr id="5" name="Shape 69">
            <a:extLst>
              <a:ext uri="{FF2B5EF4-FFF2-40B4-BE49-F238E27FC236}">
                <a16:creationId xmlns:a16="http://schemas.microsoft.com/office/drawing/2014/main" id="{4577C103-A73D-B341-AAC4-BFAAFF97600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093929" y="88726"/>
            <a:ext cx="5973871" cy="6858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Today’s aim</a:t>
            </a:r>
          </a:p>
        </p:txBody>
      </p:sp>
      <p:sp>
        <p:nvSpPr>
          <p:cNvPr id="6" name="Shape 70">
            <a:extLst>
              <a:ext uri="{FF2B5EF4-FFF2-40B4-BE49-F238E27FC236}">
                <a16:creationId xmlns:a16="http://schemas.microsoft.com/office/drawing/2014/main" id="{42AAE1AD-30F7-DA49-A44D-669E9D088EF4}"/>
              </a:ext>
            </a:extLst>
          </p:cNvPr>
          <p:cNvSpPr txBox="1">
            <a:spLocks noGrp="1"/>
          </p:cNvSpPr>
          <p:nvPr>
            <p:ph type="body" sz="quarter" idx="11"/>
          </p:nvPr>
        </p:nvSpPr>
        <p:spPr>
          <a:xfrm>
            <a:off x="2057400" y="1755332"/>
            <a:ext cx="5608320" cy="3978718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buNone/>
            </a:pPr>
            <a:endParaRPr lang="en" sz="3000" dirty="0"/>
          </a:p>
          <a:p>
            <a:pPr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3000" dirty="0"/>
              <a:t>Create Teams f</a:t>
            </a:r>
            <a:r>
              <a:rPr lang="en-AU" sz="3000" dirty="0"/>
              <a:t>or Assignment 2</a:t>
            </a:r>
          </a:p>
          <a:p>
            <a:pPr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en-AU" sz="3000" dirty="0"/>
              <a:t>- Make sure your </a:t>
            </a:r>
            <a:r>
              <a:rPr lang="en-AU" sz="3000"/>
              <a:t>tutor knows!</a:t>
            </a:r>
            <a:endParaRPr lang="en" sz="3000" dirty="0"/>
          </a:p>
          <a:p>
            <a:pPr lvl="0" algn="ctr" rtl="0">
              <a:lnSpc>
                <a:spcPct val="115000"/>
              </a:lnSpc>
              <a:spcBef>
                <a:spcPts val="0"/>
              </a:spcBef>
              <a:buNone/>
            </a:pPr>
            <a:endParaRPr lang="en" sz="3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14856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Agile Team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AU"/>
              <a:t>- </a:t>
            </a:r>
            <a:fld id="{E714E059-E509-4057-9854-D87D1A2F4F01}" type="slidenum">
              <a:rPr lang="en-AU" smtClean="0"/>
              <a:pPr/>
              <a:t>20</a:t>
            </a:fld>
            <a:r>
              <a:rPr lang="en-AU"/>
              <a:t> -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B0ACA6D1-0471-8D4B-8446-94C61C203492}"/>
              </a:ext>
            </a:extLst>
          </p:cNvPr>
          <p:cNvSpPr txBox="1">
            <a:spLocks/>
          </p:cNvSpPr>
          <p:nvPr/>
        </p:nvSpPr>
        <p:spPr>
          <a:xfrm>
            <a:off x="829732" y="1377642"/>
            <a:ext cx="8212668" cy="518891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002060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00B050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FFC000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00000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en-GB" kern="0" dirty="0"/>
              <a:t>What is the Scrum Masters primary responsibility?</a:t>
            </a:r>
          </a:p>
          <a:p>
            <a:pPr>
              <a:buFont typeface="+mj-lt"/>
              <a:buAutoNum type="arabicPeriod" startAt="6"/>
            </a:pPr>
            <a:endParaRPr lang="en-US" kern="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1DAF423-C55C-3D4D-A60F-EA028D6CA505}"/>
              </a:ext>
            </a:extLst>
          </p:cNvPr>
          <p:cNvSpPr txBox="1"/>
          <p:nvPr/>
        </p:nvSpPr>
        <p:spPr>
          <a:xfrm>
            <a:off x="1473200" y="5629689"/>
            <a:ext cx="711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rgbClr val="00B050"/>
                </a:solidFill>
              </a:rPr>
              <a:t>… maybe more of an observer, (a chicken)</a:t>
            </a:r>
            <a:endParaRPr lang="en-US" sz="2800" dirty="0">
              <a:solidFill>
                <a:srgbClr val="00B050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0DBFF2E-A7EF-2F40-A3BB-8C0EEFE9D4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954" y="2700507"/>
            <a:ext cx="8349646" cy="267018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1076BEC-5C4B-454D-9796-A07BFA981BF0}"/>
              </a:ext>
            </a:extLst>
          </p:cNvPr>
          <p:cNvSpPr txBox="1"/>
          <p:nvPr/>
        </p:nvSpPr>
        <p:spPr>
          <a:xfrm>
            <a:off x="2142066" y="2107940"/>
            <a:ext cx="66082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rgbClr val="00B050"/>
                </a:solidFill>
              </a:rPr>
              <a:t>A servant leader to the developer team</a:t>
            </a:r>
            <a:endParaRPr lang="en-US" sz="2800" dirty="0">
              <a:solidFill>
                <a:srgbClr val="00B05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D40210-8AF7-5744-BE03-EA614F7417C6}"/>
              </a:ext>
            </a:extLst>
          </p:cNvPr>
          <p:cNvSpPr txBox="1"/>
          <p:nvPr/>
        </p:nvSpPr>
        <p:spPr>
          <a:xfrm>
            <a:off x="217743" y="1396459"/>
            <a:ext cx="5950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+mn-lt"/>
              </a:rPr>
              <a:t>1</a:t>
            </a:r>
            <a:r>
              <a:rPr lang="en-US" sz="2800" dirty="0">
                <a:solidFill>
                  <a:schemeClr val="tx1"/>
                </a:solidFill>
                <a:latin typeface="+mn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14711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BAB3D-BF32-F548-B7A3-F65D9392BF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2214" y="76200"/>
            <a:ext cx="6043834" cy="685800"/>
          </a:xfrm>
        </p:spPr>
        <p:txBody>
          <a:bodyPr/>
          <a:lstStyle/>
          <a:p>
            <a:pPr algn="ctr"/>
            <a:r>
              <a:rPr lang="en-US" dirty="0"/>
              <a:t>Agile SDLC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82330A-7B52-9F4D-8CC6-E27D974A5B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AU"/>
              <a:t>-</a:t>
            </a:r>
            <a:fld id="{E714E059-E509-4057-9854-D87D1A2F4F01}" type="slidenum">
              <a:rPr lang="en-AU" smtClean="0"/>
              <a:pPr/>
              <a:t>21</a:t>
            </a:fld>
            <a:r>
              <a:rPr lang="en-AU"/>
              <a:t>-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C1BF75-CB67-4F48-BC23-EE34CE72A0A8}"/>
              </a:ext>
            </a:extLst>
          </p:cNvPr>
          <p:cNvSpPr txBox="1"/>
          <p:nvPr/>
        </p:nvSpPr>
        <p:spPr>
          <a:xfrm>
            <a:off x="1640143" y="4529125"/>
            <a:ext cx="46721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chemeClr val="tx1"/>
                </a:solidFill>
                <a:latin typeface="+mn-lt"/>
              </a:rPr>
              <a:t>Identify in which phase the software coding happens</a:t>
            </a:r>
            <a:endParaRPr lang="en-US" sz="28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3210C5F-C87F-0447-88BB-46CEC89AB989}"/>
              </a:ext>
            </a:extLst>
          </p:cNvPr>
          <p:cNvSpPr txBox="1"/>
          <p:nvPr/>
        </p:nvSpPr>
        <p:spPr>
          <a:xfrm>
            <a:off x="3569111" y="5756358"/>
            <a:ext cx="52757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rgbClr val="00B050"/>
                </a:solidFill>
                <a:latin typeface="+mn-lt"/>
              </a:rPr>
              <a:t>The Sprint phase</a:t>
            </a:r>
            <a:endParaRPr lang="en-US" sz="2800" dirty="0">
              <a:solidFill>
                <a:srgbClr val="00B050"/>
              </a:solidFill>
              <a:latin typeface="+mn-lt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C6C1CE0-8F97-A943-BC34-E709F98291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995" t="64387" r="57079" b="24993"/>
          <a:stretch/>
        </p:blipFill>
        <p:spPr>
          <a:xfrm flipV="1">
            <a:off x="6103493" y="4320363"/>
            <a:ext cx="342511" cy="32961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C39A6A66-BF21-CC48-ACAE-EAEF296507E9}"/>
              </a:ext>
            </a:extLst>
          </p:cNvPr>
          <p:cNvSpPr txBox="1"/>
          <p:nvPr/>
        </p:nvSpPr>
        <p:spPr>
          <a:xfrm>
            <a:off x="522545" y="4596859"/>
            <a:ext cx="5950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/>
                </a:solidFill>
                <a:latin typeface="+mn-lt"/>
              </a:rPr>
              <a:t>1.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61A0293-D0EF-AA49-A5DE-14C59C3401F1}"/>
              </a:ext>
            </a:extLst>
          </p:cNvPr>
          <p:cNvSpPr txBox="1"/>
          <p:nvPr/>
        </p:nvSpPr>
        <p:spPr>
          <a:xfrm>
            <a:off x="2364862" y="1059158"/>
            <a:ext cx="46455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Agile Software Development Life Cycle</a:t>
            </a:r>
            <a:r>
              <a:rPr lang="en-GB" sz="2000" dirty="0">
                <a:solidFill>
                  <a:schemeClr val="tx1"/>
                </a:solidFill>
                <a:latin typeface="+mn-lt"/>
              </a:rPr>
              <a:t> </a:t>
            </a:r>
            <a:endParaRPr lang="en-US" sz="2000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1B3E7CB-381A-E945-BAA9-7146B9C6934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3267" b="7815"/>
          <a:stretch/>
        </p:blipFill>
        <p:spPr>
          <a:xfrm>
            <a:off x="1803124" y="1454422"/>
            <a:ext cx="5522708" cy="2360557"/>
          </a:xfrm>
          <a:prstGeom prst="rect">
            <a:avLst/>
          </a:prstGeom>
        </p:spPr>
      </p:pic>
      <p:sp>
        <p:nvSpPr>
          <p:cNvPr id="11" name="5-Point Star 10">
            <a:extLst>
              <a:ext uri="{FF2B5EF4-FFF2-40B4-BE49-F238E27FC236}">
                <a16:creationId xmlns:a16="http://schemas.microsoft.com/office/drawing/2014/main" id="{0BDE2D68-2DFD-E24B-ADB9-463B48E77393}"/>
              </a:ext>
            </a:extLst>
          </p:cNvPr>
          <p:cNvSpPr/>
          <p:nvPr/>
        </p:nvSpPr>
        <p:spPr>
          <a:xfrm>
            <a:off x="4640880" y="3648973"/>
            <a:ext cx="477141" cy="435770"/>
          </a:xfrm>
          <a:prstGeom prst="star5">
            <a:avLst>
              <a:gd name="adj" fmla="val 16462"/>
              <a:gd name="hf" fmla="val 105146"/>
              <a:gd name="vf" fmla="val 110557"/>
            </a:avLst>
          </a:prstGeom>
          <a:solidFill>
            <a:srgbClr val="00B05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614650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8BCB0BFB-06A8-B543-9B31-85E66F1D52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267" b="7815"/>
          <a:stretch/>
        </p:blipFill>
        <p:spPr>
          <a:xfrm>
            <a:off x="1803124" y="1454422"/>
            <a:ext cx="5522708" cy="236055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7C4C4B-0F54-034B-9240-7FCA8776F8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AU"/>
              <a:t>-</a:t>
            </a:r>
            <a:fld id="{E714E059-E509-4057-9854-D87D1A2F4F01}" type="slidenum">
              <a:rPr lang="en-AU" smtClean="0"/>
              <a:pPr/>
              <a:t>22</a:t>
            </a:fld>
            <a:r>
              <a:rPr lang="en-AU"/>
              <a:t>-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8ECE19-D119-6345-BBD4-6AA95B29BEA0}"/>
              </a:ext>
            </a:extLst>
          </p:cNvPr>
          <p:cNvSpPr txBox="1"/>
          <p:nvPr/>
        </p:nvSpPr>
        <p:spPr>
          <a:xfrm>
            <a:off x="896455" y="5292740"/>
            <a:ext cx="64776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  <a:latin typeface="+mn-lt"/>
              </a:rPr>
              <a:t>Sprint Backlog lists the minimum features for a chunk of usable product.</a:t>
            </a:r>
            <a:r>
              <a:rPr lang="en-US" dirty="0">
                <a:solidFill>
                  <a:schemeClr val="accent5"/>
                </a:solidFill>
                <a:latin typeface="+mn-lt"/>
              </a:rPr>
              <a:t> 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B73C909-9744-DE4E-A0FB-45309CC63D8B}"/>
              </a:ext>
            </a:extLst>
          </p:cNvPr>
          <p:cNvSpPr txBox="1">
            <a:spLocks/>
          </p:cNvSpPr>
          <p:nvPr/>
        </p:nvSpPr>
        <p:spPr>
          <a:xfrm>
            <a:off x="863599" y="4068588"/>
            <a:ext cx="8059176" cy="12427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100000"/>
              <a:buFont typeface="Roboto"/>
              <a:buChar char="●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Char char="●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Char char="●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>
              <a:buNone/>
            </a:pPr>
            <a:r>
              <a:rPr lang="en-GB" sz="2400" dirty="0">
                <a:latin typeface="+mn-lt"/>
              </a:rPr>
              <a:t>Where would you document the minimum features the product increment must have before it can be released</a:t>
            </a:r>
          </a:p>
          <a:p>
            <a:pPr marL="342900" indent="-342900">
              <a:buFont typeface="+mj-lt"/>
              <a:buAutoNum type="arabicPeriod" startAt="4"/>
            </a:pPr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28EF44BE-D9EB-6A41-9186-FACE84AFC4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2214" y="76200"/>
            <a:ext cx="6043834" cy="685800"/>
          </a:xfrm>
        </p:spPr>
        <p:txBody>
          <a:bodyPr/>
          <a:lstStyle/>
          <a:p>
            <a:pPr algn="ctr"/>
            <a:r>
              <a:rPr lang="en-US" dirty="0"/>
              <a:t>Agile SDLC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88245B0-3359-4E41-B6E6-907DE7D33BAA}"/>
              </a:ext>
            </a:extLst>
          </p:cNvPr>
          <p:cNvSpPr txBox="1"/>
          <p:nvPr/>
        </p:nvSpPr>
        <p:spPr>
          <a:xfrm>
            <a:off x="183877" y="4190459"/>
            <a:ext cx="5950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+mn-lt"/>
              </a:rPr>
              <a:t>2</a:t>
            </a:r>
            <a:r>
              <a:rPr lang="en-US" sz="2800" dirty="0">
                <a:solidFill>
                  <a:schemeClr val="tx1"/>
                </a:solidFill>
                <a:latin typeface="+mn-lt"/>
              </a:rPr>
              <a:t>.</a:t>
            </a:r>
          </a:p>
        </p:txBody>
      </p:sp>
      <p:sp>
        <p:nvSpPr>
          <p:cNvPr id="12" name="5-Point Star 11">
            <a:extLst>
              <a:ext uri="{FF2B5EF4-FFF2-40B4-BE49-F238E27FC236}">
                <a16:creationId xmlns:a16="http://schemas.microsoft.com/office/drawing/2014/main" id="{E08EAD95-E364-DF4E-A430-0F36F377BC0E}"/>
              </a:ext>
            </a:extLst>
          </p:cNvPr>
          <p:cNvSpPr/>
          <p:nvPr/>
        </p:nvSpPr>
        <p:spPr>
          <a:xfrm>
            <a:off x="3394966" y="3614356"/>
            <a:ext cx="477141" cy="435770"/>
          </a:xfrm>
          <a:prstGeom prst="star5">
            <a:avLst>
              <a:gd name="adj" fmla="val 16462"/>
              <a:gd name="hf" fmla="val 105146"/>
              <a:gd name="vf" fmla="val 110557"/>
            </a:avLst>
          </a:prstGeom>
          <a:solidFill>
            <a:srgbClr val="00B05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297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1371600" y="1300162"/>
            <a:ext cx="7178040" cy="4461879"/>
          </a:xfrm>
          <a:prstGeom prst="rect">
            <a:avLst/>
          </a:prstGeom>
        </p:spPr>
        <p:txBody>
          <a:bodyPr vert="horz" wrap="square" lIns="91425" tIns="91425" rIns="91425" bIns="91425" numCol="1" anchor="ctr" anchorCtr="0" compatLnSpc="1">
            <a:prstTxWarp prst="textNoShape">
              <a:avLst/>
            </a:prstTxWarp>
            <a:noAutofit/>
          </a:bodyPr>
          <a:lstStyle/>
          <a:p>
            <a:pPr lvl="0">
              <a:buNone/>
            </a:pPr>
            <a:endParaRPr lang="en-GB" dirty="0">
              <a:latin typeface="+mn-lt"/>
            </a:endParaRPr>
          </a:p>
          <a:p>
            <a:pPr marL="233363" lvl="1" indent="0">
              <a:buNone/>
              <a:tabLst>
                <a:tab pos="1239838" algn="l"/>
              </a:tabLst>
            </a:pPr>
            <a:r>
              <a:rPr lang="en-GB" sz="2000" dirty="0"/>
              <a:t>What THREE questions are answered?</a:t>
            </a:r>
          </a:p>
          <a:p>
            <a:pPr marL="233363" lvl="1" indent="0">
              <a:buNone/>
              <a:tabLst>
                <a:tab pos="1239838" algn="l"/>
              </a:tabLst>
            </a:pPr>
            <a:endParaRPr lang="en-GB" sz="1800" dirty="0"/>
          </a:p>
          <a:p>
            <a:pPr marL="233363" lvl="1" indent="0">
              <a:buNone/>
              <a:tabLst>
                <a:tab pos="1239838" algn="l"/>
              </a:tabLst>
            </a:pPr>
            <a:endParaRPr lang="en-GB" sz="1800" dirty="0"/>
          </a:p>
          <a:p>
            <a:pPr marL="233363" lvl="1" indent="0">
              <a:buNone/>
              <a:tabLst>
                <a:tab pos="1239838" algn="l"/>
              </a:tabLst>
            </a:pPr>
            <a:endParaRPr lang="en-GB" sz="1800" dirty="0"/>
          </a:p>
          <a:p>
            <a:pPr marL="233363" lvl="1" indent="0">
              <a:buNone/>
              <a:tabLst>
                <a:tab pos="1239838" algn="l"/>
              </a:tabLst>
            </a:pPr>
            <a:endParaRPr lang="en-GB" sz="1800" dirty="0"/>
          </a:p>
          <a:p>
            <a:pPr marL="233363" lvl="1" indent="0">
              <a:buNone/>
              <a:tabLst>
                <a:tab pos="1239838" algn="l"/>
              </a:tabLst>
            </a:pPr>
            <a:endParaRPr lang="en-GB" sz="1800" dirty="0"/>
          </a:p>
          <a:p>
            <a:pPr marL="233363" lvl="1" indent="0">
              <a:buNone/>
              <a:tabLst>
                <a:tab pos="1239838" algn="l"/>
              </a:tabLst>
            </a:pPr>
            <a:endParaRPr lang="en-GB" sz="1800" dirty="0"/>
          </a:p>
          <a:p>
            <a:pPr marL="203200" lvl="1" indent="0">
              <a:buNone/>
            </a:pPr>
            <a:r>
              <a:rPr lang="en-GB" sz="2000" dirty="0"/>
              <a:t>Who talks during the Stand-up meeting?</a:t>
            </a:r>
          </a:p>
          <a:p>
            <a:pPr marL="342900" lvl="1" indent="-342900">
              <a:buFont typeface="+mj-lt"/>
              <a:buAutoNum type="arabicPeriod" startAt="9"/>
            </a:pP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4207042" y="2815746"/>
            <a:ext cx="41241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solidFill>
                  <a:srgbClr val="00B050"/>
                </a:solidFill>
              </a:rPr>
              <a:t>What I did yesterday</a:t>
            </a:r>
          </a:p>
          <a:p>
            <a:r>
              <a:rPr lang="en-GB" sz="1800" dirty="0">
                <a:solidFill>
                  <a:srgbClr val="00B050"/>
                </a:solidFill>
              </a:rPr>
              <a:t>What I plan to do today</a:t>
            </a:r>
          </a:p>
          <a:p>
            <a:r>
              <a:rPr lang="en-GB" sz="1800" dirty="0">
                <a:solidFill>
                  <a:srgbClr val="00B050"/>
                </a:solidFill>
              </a:rPr>
              <a:t>What issues are blocking my progress</a:t>
            </a:r>
            <a:endParaRPr lang="en-US" sz="1800" dirty="0">
              <a:solidFill>
                <a:srgbClr val="00B05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207042" y="4914588"/>
            <a:ext cx="34256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solidFill>
                  <a:srgbClr val="00B050"/>
                </a:solidFill>
              </a:rPr>
              <a:t>The development team, which includes the Scrum Master</a:t>
            </a:r>
            <a:endParaRPr lang="en-US" sz="1800" dirty="0">
              <a:solidFill>
                <a:srgbClr val="00B05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2BC725-59D6-1649-B0AB-C348CB66940D}"/>
              </a:ext>
            </a:extLst>
          </p:cNvPr>
          <p:cNvSpPr txBox="1"/>
          <p:nvPr/>
        </p:nvSpPr>
        <p:spPr>
          <a:xfrm>
            <a:off x="454810" y="1176326"/>
            <a:ext cx="5357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/>
                </a:solidFill>
                <a:latin typeface="+mn-lt"/>
              </a:rPr>
              <a:t>3.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75A52B30-E5AC-8C4E-B1A5-04255FD818D7}"/>
              </a:ext>
            </a:extLst>
          </p:cNvPr>
          <p:cNvSpPr txBox="1">
            <a:spLocks/>
          </p:cNvSpPr>
          <p:nvPr/>
        </p:nvSpPr>
        <p:spPr bwMode="auto">
          <a:xfrm>
            <a:off x="1417156" y="1175652"/>
            <a:ext cx="7726844" cy="558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</a:bodyPr>
          <a:lstStyle>
            <a:lvl1pPr marL="342900" lvl="0" indent="-342900" algn="l" rtl="0" eaLnBrk="1" fontAlgn="base" hangingPunct="1">
              <a:spcBef>
                <a:spcPts val="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1" fontAlgn="base" hangingPunct="1">
              <a:spcBef>
                <a:spcPts val="0"/>
              </a:spcBef>
              <a:spcAft>
                <a:spcPct val="0"/>
              </a:spcAft>
              <a:buChar char="–"/>
              <a:defRPr sz="2400">
                <a:solidFill>
                  <a:srgbClr val="002060"/>
                </a:solidFill>
                <a:latin typeface="+mn-lt"/>
                <a:ea typeface="+mn-ea"/>
              </a:defRPr>
            </a:lvl2pPr>
            <a:lvl3pPr marL="1143000" lvl="2" indent="-228600" algn="l" rtl="0" eaLnBrk="1" fontAlgn="base" hangingPunct="1">
              <a:spcBef>
                <a:spcPts val="0"/>
              </a:spcBef>
              <a:spcAft>
                <a:spcPct val="0"/>
              </a:spcAft>
              <a:buChar char="•"/>
              <a:defRPr sz="2200">
                <a:solidFill>
                  <a:srgbClr val="00B050"/>
                </a:solidFill>
                <a:latin typeface="+mn-lt"/>
                <a:ea typeface="+mn-ea"/>
              </a:defRPr>
            </a:lvl3pPr>
            <a:lvl4pPr marL="1600200" lvl="3" indent="-228600" algn="l" rtl="0" eaLnBrk="1" fontAlgn="base" hangingPunct="1">
              <a:spcBef>
                <a:spcPts val="0"/>
              </a:spcBef>
              <a:spcAft>
                <a:spcPct val="0"/>
              </a:spcAft>
              <a:buChar char="–"/>
              <a:defRPr sz="2000">
                <a:solidFill>
                  <a:srgbClr val="FFC000"/>
                </a:solidFill>
                <a:latin typeface="+mn-lt"/>
                <a:ea typeface="+mn-ea"/>
              </a:defRPr>
            </a:lvl4pPr>
            <a:lvl5pPr marL="2057400" lvl="4" indent="-228600" algn="l" rtl="0" eaLnBrk="1" fontAlgn="base" hangingPunct="1">
              <a:spcBef>
                <a:spcPts val="0"/>
              </a:spcBef>
              <a:spcAft>
                <a:spcPct val="0"/>
              </a:spcAft>
              <a:buChar char="»"/>
              <a:defRPr sz="2000">
                <a:solidFill>
                  <a:srgbClr val="C00000"/>
                </a:solidFill>
                <a:latin typeface="+mn-lt"/>
                <a:ea typeface="+mn-ea"/>
              </a:defRPr>
            </a:lvl5pPr>
            <a:lvl6pPr marL="2514600" lvl="5" indent="-228600" algn="l" rtl="0" eaLnBrk="1" fontAlgn="base" hangingPunct="1">
              <a:spcBef>
                <a:spcPts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lvl="6" indent="-228600" algn="l" rtl="0" eaLnBrk="1" fontAlgn="base" hangingPunct="1">
              <a:spcBef>
                <a:spcPts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lvl="7" indent="-228600" algn="l" rtl="0" eaLnBrk="1" fontAlgn="base" hangingPunct="1">
              <a:spcBef>
                <a:spcPts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lvl="8" indent="-228600" algn="l" rtl="0" eaLnBrk="1" fontAlgn="base" hangingPunct="1">
              <a:spcBef>
                <a:spcPts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FontTx/>
              <a:buNone/>
            </a:pPr>
            <a:r>
              <a:rPr lang="en-US" kern="0" dirty="0"/>
              <a:t>In the daily Stand-up meeting:</a:t>
            </a:r>
          </a:p>
          <a:p>
            <a:pPr>
              <a:buFont typeface="+mj-lt"/>
              <a:buAutoNum type="arabicPeriod" startAt="8"/>
            </a:pPr>
            <a:endParaRPr lang="en-US" kern="0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CBEA690-A6E7-D445-A7B1-BF86E0C8F2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2214" y="76200"/>
            <a:ext cx="6043834" cy="685800"/>
          </a:xfrm>
        </p:spPr>
        <p:txBody>
          <a:bodyPr/>
          <a:lstStyle/>
          <a:p>
            <a:pPr algn="ctr"/>
            <a:r>
              <a:rPr lang="en-US" dirty="0"/>
              <a:t>Agile SDLC</a:t>
            </a:r>
          </a:p>
        </p:txBody>
      </p:sp>
    </p:spTree>
    <p:extLst>
      <p:ext uri="{BB962C8B-B14F-4D97-AF65-F5344CB8AC3E}">
        <p14:creationId xmlns:p14="http://schemas.microsoft.com/office/powerpoint/2010/main" val="3000668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4B602F9-4F15-AA45-9C93-8CCEE0E21B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5088" y="3672113"/>
            <a:ext cx="5321361" cy="257628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B29E7C-3F58-0A40-B96C-A2908825C1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AU"/>
              <a:t>-</a:t>
            </a:r>
            <a:fld id="{E714E059-E509-4057-9854-D87D1A2F4F01}" type="slidenum">
              <a:rPr lang="en-AU" smtClean="0"/>
              <a:pPr/>
              <a:t>24</a:t>
            </a:fld>
            <a:r>
              <a:rPr lang="en-AU"/>
              <a:t>-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65BB352-7032-7540-BE2A-DE8C0F10F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2214" y="76200"/>
            <a:ext cx="6043834" cy="685800"/>
          </a:xfrm>
        </p:spPr>
        <p:txBody>
          <a:bodyPr/>
          <a:lstStyle/>
          <a:p>
            <a:pPr algn="ctr"/>
            <a:r>
              <a:rPr lang="en-US" dirty="0"/>
              <a:t>Agile SDLC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7D23E5B3-97D4-8642-85DD-F37BBB766393}"/>
              </a:ext>
            </a:extLst>
          </p:cNvPr>
          <p:cNvSpPr txBox="1">
            <a:spLocks/>
          </p:cNvSpPr>
          <p:nvPr/>
        </p:nvSpPr>
        <p:spPr>
          <a:xfrm>
            <a:off x="607149" y="991561"/>
            <a:ext cx="8280401" cy="74834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100000"/>
              <a:buFont typeface="Roboto"/>
              <a:buChar char="●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Char char="●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Char char="●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>
              <a:buNone/>
            </a:pPr>
            <a:r>
              <a:rPr lang="en-GB" sz="2800" dirty="0">
                <a:latin typeface="+mn-lt"/>
              </a:rPr>
              <a:t>How do you monitor the productivity of the Sprint? </a:t>
            </a:r>
          </a:p>
          <a:p>
            <a:pPr lvl="1">
              <a:buNone/>
            </a:pP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EDAFBC7-C681-374C-832F-0C067D3621E5}"/>
              </a:ext>
            </a:extLst>
          </p:cNvPr>
          <p:cNvSpPr txBox="1"/>
          <p:nvPr/>
        </p:nvSpPr>
        <p:spPr>
          <a:xfrm>
            <a:off x="0" y="1069888"/>
            <a:ext cx="5950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+mn-lt"/>
              </a:rPr>
              <a:t>4</a:t>
            </a:r>
            <a:r>
              <a:rPr lang="en-US" sz="2800" dirty="0">
                <a:solidFill>
                  <a:schemeClr val="tx1"/>
                </a:solidFill>
                <a:latin typeface="+mn-lt"/>
              </a:rPr>
              <a:t>.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97EFA0A3-D2CC-5A4F-AFD7-8EC62249DF1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778000" y="1828801"/>
            <a:ext cx="6578600" cy="1857827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/>
              <a:t> </a:t>
            </a:r>
            <a:r>
              <a:rPr lang="en-US" sz="1600" dirty="0">
                <a:solidFill>
                  <a:srgbClr val="002060"/>
                </a:solidFill>
              </a:rPr>
              <a:t>For User </a:t>
            </a:r>
            <a:r>
              <a:rPr lang="en-US" sz="1600" dirty="0"/>
              <a:t>Stories in the Sprint Backlog:</a:t>
            </a:r>
          </a:p>
          <a:p>
            <a:pPr lvl="1"/>
            <a:r>
              <a:rPr lang="en-US" sz="1600" dirty="0"/>
              <a:t>Decompose each and re-estimate more carefully</a:t>
            </a:r>
          </a:p>
          <a:p>
            <a:pPr lvl="1"/>
            <a:r>
              <a:rPr lang="en-US" sz="1600" dirty="0"/>
              <a:t>Will this number of Story Points fit in Sprint?</a:t>
            </a:r>
          </a:p>
          <a:p>
            <a:pPr lvl="1"/>
            <a:r>
              <a:rPr lang="en-US" sz="1600" dirty="0"/>
              <a:t>Monitor “done” User Stories on </a:t>
            </a:r>
            <a:r>
              <a:rPr lang="en-US" sz="1600" b="1" dirty="0">
                <a:solidFill>
                  <a:srgbClr val="0070C0"/>
                </a:solidFill>
              </a:rPr>
              <a:t>Sprint Burndown chart</a:t>
            </a:r>
          </a:p>
          <a:p>
            <a:pPr lvl="1"/>
            <a:r>
              <a:rPr lang="en-US" sz="1600" dirty="0"/>
              <a:t>Update actual </a:t>
            </a:r>
            <a:r>
              <a:rPr lang="en-US" sz="1600" b="1" dirty="0">
                <a:solidFill>
                  <a:srgbClr val="0070C0"/>
                </a:solidFill>
              </a:rPr>
              <a:t>velocity</a:t>
            </a:r>
            <a:r>
              <a:rPr lang="en-US" sz="1600" dirty="0"/>
              <a:t> at end of Sprint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E1EA58E4-B678-0A42-8815-E97C5BAD7186}"/>
              </a:ext>
            </a:extLst>
          </p:cNvPr>
          <p:cNvSpPr txBox="1">
            <a:spLocks/>
          </p:cNvSpPr>
          <p:nvPr/>
        </p:nvSpPr>
        <p:spPr bwMode="auto">
          <a:xfrm>
            <a:off x="3243509" y="6041356"/>
            <a:ext cx="1181777" cy="36285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002060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00B050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FFC000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00000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en-US" sz="1600" kern="0" dirty="0"/>
              <a:t> Estimate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21DC249D-B9E6-5947-B5DC-774C6B63BDE7}"/>
              </a:ext>
            </a:extLst>
          </p:cNvPr>
          <p:cNvSpPr txBox="1">
            <a:spLocks/>
          </p:cNvSpPr>
          <p:nvPr/>
        </p:nvSpPr>
        <p:spPr bwMode="auto">
          <a:xfrm>
            <a:off x="4825132" y="6038377"/>
            <a:ext cx="865983" cy="36285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002060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00B050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FFC000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00000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en-US" sz="1600" kern="0" dirty="0"/>
              <a:t>Actual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4AD040F3-24FF-174A-B63D-D2FDDADA2BCD}"/>
              </a:ext>
            </a:extLst>
          </p:cNvPr>
          <p:cNvSpPr txBox="1">
            <a:spLocks/>
          </p:cNvSpPr>
          <p:nvPr/>
        </p:nvSpPr>
        <p:spPr bwMode="auto">
          <a:xfrm>
            <a:off x="6091721" y="6038756"/>
            <a:ext cx="899885" cy="36285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002060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00B050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FFC000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00000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en-US" sz="1600" kern="0" dirty="0"/>
              <a:t>Velocity</a:t>
            </a:r>
          </a:p>
        </p:txBody>
      </p:sp>
    </p:spTree>
    <p:extLst>
      <p:ext uri="{BB962C8B-B14F-4D97-AF65-F5344CB8AC3E}">
        <p14:creationId xmlns:p14="http://schemas.microsoft.com/office/powerpoint/2010/main" val="1705382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>
            <a:spLocks noGrp="1"/>
          </p:cNvSpPr>
          <p:nvPr>
            <p:ph type="title"/>
          </p:nvPr>
        </p:nvSpPr>
        <p:spPr>
          <a:xfrm>
            <a:off x="2826300" y="141795"/>
            <a:ext cx="5921460" cy="686100"/>
          </a:xfrm>
          <a:prstGeom prst="rect">
            <a:avLst/>
          </a:prstGeom>
        </p:spPr>
        <p:txBody>
          <a:bodyPr vert="horz" wrap="square" lIns="91425" tIns="91425" rIns="91425" bIns="91425" numCol="1" anchor="b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/>
              <a:t>Agile PM – Adapt</a:t>
            </a:r>
            <a:endParaRPr lang="en" dirty="0"/>
          </a:p>
        </p:txBody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1328737" y="1246106"/>
            <a:ext cx="7306627" cy="876404"/>
          </a:xfrm>
          <a:prstGeom prst="rect">
            <a:avLst/>
          </a:prstGeom>
        </p:spPr>
        <p:txBody>
          <a:bodyPr vert="horz" wrap="square" lIns="91425" tIns="91425" rIns="91425" bIns="91425" numCol="1" anchor="ctr" anchorCtr="0" compatLnSpc="1">
            <a:prstTxWarp prst="textNoShape">
              <a:avLst/>
            </a:prstTxWarp>
            <a:noAutofit/>
          </a:bodyPr>
          <a:lstStyle/>
          <a:p>
            <a:pPr marL="188912" lvl="1" indent="0">
              <a:buNone/>
            </a:pPr>
            <a:r>
              <a:rPr lang="en-US" sz="2800" dirty="0"/>
              <a:t>In the Adapt phase, what are the meetings called?</a:t>
            </a:r>
          </a:p>
        </p:txBody>
      </p:sp>
      <p:pic>
        <p:nvPicPr>
          <p:cNvPr id="4" name="Picture 3"/>
          <p:cNvPicPr/>
          <p:nvPr/>
        </p:nvPicPr>
        <p:blipFill>
          <a:blip r:embed="rId3"/>
          <a:stretch>
            <a:fillRect/>
          </a:stretch>
        </p:blipFill>
        <p:spPr bwMode="auto">
          <a:xfrm>
            <a:off x="1623401" y="2181164"/>
            <a:ext cx="5495300" cy="300865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746942" y="5011513"/>
            <a:ext cx="15087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00B050"/>
                </a:solidFill>
              </a:rPr>
              <a:t>Sprint Review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347795" y="5011512"/>
            <a:ext cx="23991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00B050"/>
                </a:solidFill>
              </a:rPr>
              <a:t>Sprint Retrospective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E5ECCF-5B2D-B24B-BBCB-84EEB76F2476}"/>
              </a:ext>
            </a:extLst>
          </p:cNvPr>
          <p:cNvSpPr txBox="1"/>
          <p:nvPr/>
        </p:nvSpPr>
        <p:spPr>
          <a:xfrm>
            <a:off x="454810" y="1176326"/>
            <a:ext cx="8167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+mn-lt"/>
              </a:rPr>
              <a:t>1</a:t>
            </a:r>
            <a:r>
              <a:rPr lang="en-US" sz="2800" dirty="0">
                <a:solidFill>
                  <a:schemeClr val="tx1"/>
                </a:solidFill>
                <a:latin typeface="+mn-lt"/>
              </a:rPr>
              <a:t>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ECA147-9379-444C-90FD-27E9A58B63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2805895" y="4639499"/>
            <a:ext cx="1019176" cy="2785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0032117-B6A2-D243-A910-6933D0CF0C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4753056" y="4598987"/>
            <a:ext cx="784068" cy="331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093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34565" t="32234" r="34362" b="8013"/>
          <a:stretch/>
        </p:blipFill>
        <p:spPr>
          <a:xfrm>
            <a:off x="7129005" y="1213647"/>
            <a:ext cx="1648728" cy="2183425"/>
          </a:xfrm>
          <a:prstGeom prst="rect">
            <a:avLst/>
          </a:prstGeom>
        </p:spPr>
      </p:pic>
      <p:sp>
        <p:nvSpPr>
          <p:cNvPr id="7" name="Shape 70"/>
          <p:cNvSpPr txBox="1">
            <a:spLocks/>
          </p:cNvSpPr>
          <p:nvPr/>
        </p:nvSpPr>
        <p:spPr>
          <a:xfrm>
            <a:off x="581294" y="2326948"/>
            <a:ext cx="6519593" cy="93916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100000"/>
              <a:buFont typeface="Roboto"/>
              <a:buChar char="●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Char char="●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Char char="●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342900" lvl="1" indent="-342900">
              <a:buFont typeface="+mj-lt"/>
              <a:buAutoNum type="arabicPeriod" startAt="12"/>
            </a:pPr>
            <a:endParaRPr lang="en-GB" sz="1800" dirty="0">
              <a:latin typeface="+mn-lt"/>
            </a:endParaRPr>
          </a:p>
          <a:p>
            <a:pPr marL="144462" lvl="2">
              <a:buNone/>
            </a:pPr>
            <a:r>
              <a:rPr lang="en-US" sz="2400" dirty="0">
                <a:latin typeface="+mn-lt"/>
              </a:rPr>
              <a:t>Who is invited to the end of </a:t>
            </a:r>
            <a:r>
              <a:rPr lang="en-US" sz="2400" b="1" dirty="0">
                <a:solidFill>
                  <a:srgbClr val="0000FF"/>
                </a:solidFill>
                <a:latin typeface="+mn-lt"/>
              </a:rPr>
              <a:t>Sprint Review</a:t>
            </a:r>
            <a:r>
              <a:rPr lang="en-GB" sz="2400" dirty="0">
                <a:latin typeface="+mn-lt"/>
              </a:rPr>
              <a:t>?</a:t>
            </a:r>
          </a:p>
          <a:p>
            <a:pPr marL="342900" lvl="1" indent="-342900">
              <a:buFont typeface="+mj-lt"/>
              <a:buAutoNum type="arabicPeriod" startAt="12"/>
            </a:pPr>
            <a:endParaRPr lang="en-GB" dirty="0"/>
          </a:p>
        </p:txBody>
      </p:sp>
      <p:sp>
        <p:nvSpPr>
          <p:cNvPr id="8" name="Shape 70"/>
          <p:cNvSpPr txBox="1">
            <a:spLocks/>
          </p:cNvSpPr>
          <p:nvPr/>
        </p:nvSpPr>
        <p:spPr>
          <a:xfrm>
            <a:off x="1085015" y="1033947"/>
            <a:ext cx="5652548" cy="83767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100000"/>
              <a:buFont typeface="Roboto"/>
              <a:buChar char="●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Char char="●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Char char="●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lvl="1">
              <a:buFont typeface="Roboto"/>
              <a:buNone/>
            </a:pPr>
            <a:r>
              <a:rPr lang="en-GB" sz="2800" dirty="0">
                <a:latin typeface="+mn-lt"/>
              </a:rPr>
              <a:t>Inspect and adapt the product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64456" y="5429594"/>
            <a:ext cx="59725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rgbClr val="00B050"/>
                </a:solidFill>
              </a:rPr>
              <a:t>A showcase</a:t>
            </a:r>
            <a:r>
              <a:rPr lang="en-US" sz="2800" dirty="0">
                <a:solidFill>
                  <a:srgbClr val="00B050"/>
                </a:solidFill>
              </a:rPr>
              <a:t> </a:t>
            </a:r>
            <a:r>
              <a:rPr lang="en-GB" sz="2800" dirty="0">
                <a:solidFill>
                  <a:srgbClr val="00B050"/>
                </a:solidFill>
              </a:rPr>
              <a:t>for a big audience</a:t>
            </a:r>
            <a:endParaRPr lang="en-US" sz="2800" dirty="0">
              <a:solidFill>
                <a:srgbClr val="00B05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8D5F4CD-B1F8-7246-861D-68DB686F0ECB}"/>
              </a:ext>
            </a:extLst>
          </p:cNvPr>
          <p:cNvSpPr txBox="1"/>
          <p:nvPr/>
        </p:nvSpPr>
        <p:spPr>
          <a:xfrm>
            <a:off x="454810" y="1176326"/>
            <a:ext cx="8167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+mn-lt"/>
              </a:rPr>
              <a:t>2</a:t>
            </a:r>
            <a:r>
              <a:rPr lang="en-US" sz="2800" dirty="0">
                <a:solidFill>
                  <a:schemeClr val="tx1"/>
                </a:solidFill>
                <a:latin typeface="+mn-lt"/>
              </a:rPr>
              <a:t>.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9969188-FFDA-994B-B68C-DD07189112F4}"/>
              </a:ext>
            </a:extLst>
          </p:cNvPr>
          <p:cNvGrpSpPr/>
          <p:nvPr/>
        </p:nvGrpSpPr>
        <p:grpSpPr>
          <a:xfrm>
            <a:off x="864456" y="3172410"/>
            <a:ext cx="5516989" cy="1984912"/>
            <a:chOff x="864456" y="3172410"/>
            <a:chExt cx="5516989" cy="1984912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4"/>
            <a:srcRect b="43027"/>
            <a:stretch/>
          </p:blipFill>
          <p:spPr>
            <a:xfrm>
              <a:off x="864456" y="3172410"/>
              <a:ext cx="5516989" cy="1984912"/>
            </a:xfrm>
            <a:prstGeom prst="rect">
              <a:avLst/>
            </a:prstGeom>
          </p:spPr>
        </p:pic>
        <p:sp>
          <p:nvSpPr>
            <p:cNvPr id="11" name="Shape 70">
              <a:extLst>
                <a:ext uri="{FF2B5EF4-FFF2-40B4-BE49-F238E27FC236}">
                  <a16:creationId xmlns:a16="http://schemas.microsoft.com/office/drawing/2014/main" id="{93081A5F-EDA0-CB47-BC71-8432200265B2}"/>
                </a:ext>
              </a:extLst>
            </p:cNvPr>
            <p:cNvSpPr txBox="1">
              <a:spLocks/>
            </p:cNvSpPr>
            <p:nvPr/>
          </p:nvSpPr>
          <p:spPr>
            <a:xfrm>
              <a:off x="3357563" y="4614863"/>
              <a:ext cx="1600200" cy="342899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dk1"/>
                </a:buClr>
                <a:buSzPct val="100000"/>
                <a:buFont typeface="Roboto"/>
                <a:buChar char="●"/>
                <a:defRPr sz="18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1pPr>
              <a:lvl2pPr marR="0" lvl="1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dk1"/>
                </a:buClr>
                <a:buFont typeface="Roboto"/>
                <a:buChar char="○"/>
                <a:defRPr sz="14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2pPr>
              <a:lvl3pPr marR="0" lvl="2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dk1"/>
                </a:buClr>
                <a:buFont typeface="Roboto"/>
                <a:buChar char="■"/>
                <a:defRPr sz="14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3pPr>
              <a:lvl4pPr marR="0" lvl="3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dk1"/>
                </a:buClr>
                <a:buFont typeface="Roboto"/>
                <a:buChar char="●"/>
                <a:defRPr sz="14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4pPr>
              <a:lvl5pPr marR="0" lvl="4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dk1"/>
                </a:buClr>
                <a:buFont typeface="Roboto"/>
                <a:buChar char="○"/>
                <a:defRPr sz="14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5pPr>
              <a:lvl6pPr marR="0" lvl="5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dk1"/>
                </a:buClr>
                <a:buFont typeface="Roboto"/>
                <a:buChar char="■"/>
                <a:defRPr sz="14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6pPr>
              <a:lvl7pPr marR="0" lvl="6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dk1"/>
                </a:buClr>
                <a:buFont typeface="Roboto"/>
                <a:buChar char="●"/>
                <a:defRPr sz="14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7pPr>
              <a:lvl8pPr marR="0" lvl="7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dk1"/>
                </a:buClr>
                <a:buFont typeface="Roboto"/>
                <a:buChar char="○"/>
                <a:defRPr sz="14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8pPr>
              <a:lvl9pPr marR="0" lvl="8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dk1"/>
                </a:buClr>
                <a:buFont typeface="Roboto"/>
                <a:buChar char="■"/>
                <a:defRPr sz="14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9pPr>
            </a:lstStyle>
            <a:p>
              <a:pPr marL="144462" lvl="2">
                <a:buNone/>
              </a:pPr>
              <a:r>
                <a:rPr lang="en-US" sz="1600" dirty="0">
                  <a:latin typeface="+mn-lt"/>
                </a:rPr>
                <a:t>Scrum Master</a:t>
              </a:r>
              <a:endParaRPr lang="en-GB" sz="1600" dirty="0"/>
            </a:p>
          </p:txBody>
        </p:sp>
      </p:grpSp>
      <p:sp>
        <p:nvSpPr>
          <p:cNvPr id="13" name="Shape 69">
            <a:extLst>
              <a:ext uri="{FF2B5EF4-FFF2-40B4-BE49-F238E27FC236}">
                <a16:creationId xmlns:a16="http://schemas.microsoft.com/office/drawing/2014/main" id="{EA09DC21-F999-CA40-8513-8EC6C99C4A0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826300" y="141795"/>
            <a:ext cx="5921460" cy="686100"/>
          </a:xfrm>
          <a:prstGeom prst="rect">
            <a:avLst/>
          </a:prstGeom>
        </p:spPr>
        <p:txBody>
          <a:bodyPr vert="horz" wrap="square" lIns="91425" tIns="91425" rIns="91425" bIns="91425" numCol="1" anchor="b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/>
              <a:t>Agile PM – Adapt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437896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1245847" y="1067479"/>
            <a:ext cx="5698268" cy="837673"/>
          </a:xfrm>
          <a:prstGeom prst="rect">
            <a:avLst/>
          </a:prstGeom>
        </p:spPr>
        <p:txBody>
          <a:bodyPr vert="horz" wrap="square" lIns="91425" tIns="91425" rIns="91425" bIns="91425" numCol="1" anchor="ctr" anchorCtr="0" compatLnSpc="1">
            <a:prstTxWarp prst="textNoShape">
              <a:avLst/>
            </a:prstTxWarp>
            <a:noAutofit/>
          </a:bodyPr>
          <a:lstStyle/>
          <a:p>
            <a:pPr lvl="1">
              <a:buNone/>
            </a:pPr>
            <a:r>
              <a:rPr lang="en-GB" sz="2800" dirty="0"/>
              <a:t>Inspect and adapt the team</a:t>
            </a:r>
          </a:p>
        </p:txBody>
      </p:sp>
      <p:sp>
        <p:nvSpPr>
          <p:cNvPr id="6" name="Shape 70"/>
          <p:cNvSpPr txBox="1">
            <a:spLocks/>
          </p:cNvSpPr>
          <p:nvPr/>
        </p:nvSpPr>
        <p:spPr>
          <a:xfrm>
            <a:off x="581294" y="1818948"/>
            <a:ext cx="7800706" cy="93916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100000"/>
              <a:buFont typeface="Roboto"/>
              <a:buChar char="●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Char char="●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Char char="●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342900" lvl="1" indent="-342900">
              <a:buFont typeface="+mj-lt"/>
              <a:buAutoNum type="arabicPeriod" startAt="12"/>
            </a:pPr>
            <a:endParaRPr lang="en-GB" sz="1800" dirty="0">
              <a:latin typeface="+mn-lt"/>
            </a:endParaRPr>
          </a:p>
          <a:p>
            <a:pPr marL="144462" lvl="2">
              <a:buNone/>
            </a:pPr>
            <a:r>
              <a:rPr lang="en-US" sz="2400" dirty="0">
                <a:latin typeface="+mn-lt"/>
              </a:rPr>
              <a:t>Who is invited to the end of </a:t>
            </a:r>
            <a:r>
              <a:rPr lang="en-US" sz="2400" b="1" dirty="0">
                <a:solidFill>
                  <a:srgbClr val="0000FF"/>
                </a:solidFill>
                <a:latin typeface="+mn-lt"/>
              </a:rPr>
              <a:t>Sprint Retrospective</a:t>
            </a:r>
            <a:r>
              <a:rPr lang="en-GB" sz="2400" dirty="0">
                <a:latin typeface="+mn-lt"/>
              </a:rPr>
              <a:t>?</a:t>
            </a:r>
          </a:p>
          <a:p>
            <a:pPr marL="342900" lvl="1" indent="-342900">
              <a:buFont typeface="+mj-lt"/>
              <a:buAutoNum type="arabicPeriod" startAt="12"/>
            </a:pPr>
            <a:endParaRPr lang="en-GB" dirty="0"/>
          </a:p>
        </p:txBody>
      </p:sp>
      <p:grpSp>
        <p:nvGrpSpPr>
          <p:cNvPr id="2" name="Group 1"/>
          <p:cNvGrpSpPr/>
          <p:nvPr/>
        </p:nvGrpSpPr>
        <p:grpSpPr>
          <a:xfrm>
            <a:off x="6088305" y="2748539"/>
            <a:ext cx="1802515" cy="1968500"/>
            <a:chOff x="6829144" y="2565400"/>
            <a:chExt cx="1802515" cy="1984912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3"/>
            <a:srcRect l="26226" r="47761" b="43027"/>
            <a:stretch/>
          </p:blipFill>
          <p:spPr>
            <a:xfrm>
              <a:off x="7019033" y="2565400"/>
              <a:ext cx="1435100" cy="1984912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3"/>
            <a:srcRect r="96558" b="43027"/>
            <a:stretch/>
          </p:blipFill>
          <p:spPr>
            <a:xfrm>
              <a:off x="6829144" y="2565400"/>
              <a:ext cx="189889" cy="1984912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3"/>
            <a:srcRect l="96782" b="43027"/>
            <a:stretch/>
          </p:blipFill>
          <p:spPr>
            <a:xfrm>
              <a:off x="8454133" y="2565400"/>
              <a:ext cx="177526" cy="1984912"/>
            </a:xfrm>
            <a:prstGeom prst="rect">
              <a:avLst/>
            </a:prstGeom>
          </p:spPr>
        </p:pic>
      </p:grpSp>
      <p:sp>
        <p:nvSpPr>
          <p:cNvPr id="13" name="TextBox 12"/>
          <p:cNvSpPr txBox="1"/>
          <p:nvPr/>
        </p:nvSpPr>
        <p:spPr>
          <a:xfrm>
            <a:off x="865817" y="4965770"/>
            <a:ext cx="70180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00B050"/>
                </a:solidFill>
              </a:rPr>
              <a:t>Reflection, without management overview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0B050"/>
                </a:solidFill>
              </a:rPr>
              <a:t>The team includes the Scrum Master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0B050"/>
                </a:solidFill>
              </a:rPr>
              <a:t>Product Owner is often invited.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FEDB823-09E1-624B-AB36-7F52ACF82E61}"/>
              </a:ext>
            </a:extLst>
          </p:cNvPr>
          <p:cNvSpPr txBox="1"/>
          <p:nvPr/>
        </p:nvSpPr>
        <p:spPr>
          <a:xfrm>
            <a:off x="454810" y="1176326"/>
            <a:ext cx="8167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+mn-lt"/>
              </a:rPr>
              <a:t>3</a:t>
            </a:r>
            <a:r>
              <a:rPr lang="en-US" sz="2800" dirty="0">
                <a:solidFill>
                  <a:schemeClr val="tx1"/>
                </a:solidFill>
                <a:latin typeface="+mn-lt"/>
              </a:rPr>
              <a:t>.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DA3D6E4-DD29-EE42-908B-CBBC09A60782}"/>
              </a:ext>
            </a:extLst>
          </p:cNvPr>
          <p:cNvGrpSpPr/>
          <p:nvPr/>
        </p:nvGrpSpPr>
        <p:grpSpPr>
          <a:xfrm>
            <a:off x="857249" y="2763053"/>
            <a:ext cx="5260084" cy="1968500"/>
            <a:chOff x="857249" y="3198482"/>
            <a:chExt cx="5260084" cy="1968500"/>
          </a:xfrm>
        </p:grpSpPr>
        <p:grpSp>
          <p:nvGrpSpPr>
            <p:cNvPr id="3" name="Group 2"/>
            <p:cNvGrpSpPr/>
            <p:nvPr/>
          </p:nvGrpSpPr>
          <p:grpSpPr>
            <a:xfrm>
              <a:off x="857249" y="3198482"/>
              <a:ext cx="5260084" cy="1968500"/>
              <a:chOff x="831849" y="2565400"/>
              <a:chExt cx="5260084" cy="1968500"/>
            </a:xfrm>
          </p:grpSpPr>
          <p:pic>
            <p:nvPicPr>
              <p:cNvPr id="7" name="Picture 6"/>
              <p:cNvPicPr>
                <a:picLocks noChangeAspect="1"/>
              </p:cNvPicPr>
              <p:nvPr/>
            </p:nvPicPr>
            <p:blipFill rotWithShape="1">
              <a:blip r:embed="rId3"/>
              <a:srcRect t="58757" r="56034"/>
              <a:stretch/>
            </p:blipFill>
            <p:spPr>
              <a:xfrm>
                <a:off x="831849" y="2565400"/>
                <a:ext cx="2597151" cy="1968500"/>
              </a:xfrm>
              <a:prstGeom prst="rect">
                <a:avLst/>
              </a:prstGeom>
            </p:spPr>
          </p:pic>
          <p:pic>
            <p:nvPicPr>
              <p:cNvPr id="10" name="Picture 9"/>
              <p:cNvPicPr>
                <a:picLocks noChangeAspect="1"/>
              </p:cNvPicPr>
              <p:nvPr/>
            </p:nvPicPr>
            <p:blipFill rotWithShape="1">
              <a:blip r:embed="rId3"/>
              <a:srcRect l="54920" t="58757"/>
              <a:stretch/>
            </p:blipFill>
            <p:spPr>
              <a:xfrm>
                <a:off x="3429000" y="2565400"/>
                <a:ext cx="2662933" cy="1968500"/>
              </a:xfrm>
              <a:prstGeom prst="rect">
                <a:avLst/>
              </a:prstGeom>
            </p:spPr>
          </p:pic>
        </p:grpSp>
        <p:sp>
          <p:nvSpPr>
            <p:cNvPr id="15" name="Shape 70">
              <a:extLst>
                <a:ext uri="{FF2B5EF4-FFF2-40B4-BE49-F238E27FC236}">
                  <a16:creationId xmlns:a16="http://schemas.microsoft.com/office/drawing/2014/main" id="{558C7A70-77DB-D64D-BD57-17338C869E68}"/>
                </a:ext>
              </a:extLst>
            </p:cNvPr>
            <p:cNvSpPr txBox="1">
              <a:spLocks/>
            </p:cNvSpPr>
            <p:nvPr/>
          </p:nvSpPr>
          <p:spPr>
            <a:xfrm>
              <a:off x="3957638" y="4672013"/>
              <a:ext cx="1600200" cy="342899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dk1"/>
                </a:buClr>
                <a:buSzPct val="100000"/>
                <a:buFont typeface="Roboto"/>
                <a:buChar char="●"/>
                <a:defRPr sz="18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1pPr>
              <a:lvl2pPr marR="0" lvl="1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dk1"/>
                </a:buClr>
                <a:buFont typeface="Roboto"/>
                <a:buChar char="○"/>
                <a:defRPr sz="14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2pPr>
              <a:lvl3pPr marR="0" lvl="2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dk1"/>
                </a:buClr>
                <a:buFont typeface="Roboto"/>
                <a:buChar char="■"/>
                <a:defRPr sz="14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3pPr>
              <a:lvl4pPr marR="0" lvl="3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dk1"/>
                </a:buClr>
                <a:buFont typeface="Roboto"/>
                <a:buChar char="●"/>
                <a:defRPr sz="14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4pPr>
              <a:lvl5pPr marR="0" lvl="4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dk1"/>
                </a:buClr>
                <a:buFont typeface="Roboto"/>
                <a:buChar char="○"/>
                <a:defRPr sz="14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5pPr>
              <a:lvl6pPr marR="0" lvl="5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dk1"/>
                </a:buClr>
                <a:buFont typeface="Roboto"/>
                <a:buChar char="■"/>
                <a:defRPr sz="14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6pPr>
              <a:lvl7pPr marR="0" lvl="6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dk1"/>
                </a:buClr>
                <a:buFont typeface="Roboto"/>
                <a:buChar char="●"/>
                <a:defRPr sz="14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7pPr>
              <a:lvl8pPr marR="0" lvl="7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dk1"/>
                </a:buClr>
                <a:buFont typeface="Roboto"/>
                <a:buChar char="○"/>
                <a:defRPr sz="14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8pPr>
              <a:lvl9pPr marR="0" lvl="8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dk1"/>
                </a:buClr>
                <a:buFont typeface="Roboto"/>
                <a:buChar char="■"/>
                <a:defRPr sz="14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9pPr>
            </a:lstStyle>
            <a:p>
              <a:pPr marL="144462" lvl="2">
                <a:buNone/>
              </a:pPr>
              <a:r>
                <a:rPr lang="en-US" sz="1600" dirty="0">
                  <a:latin typeface="+mn-lt"/>
                </a:rPr>
                <a:t>Scrum Master</a:t>
              </a:r>
              <a:endParaRPr lang="en-GB" sz="1600" dirty="0"/>
            </a:p>
          </p:txBody>
        </p:sp>
      </p:grpSp>
      <p:sp>
        <p:nvSpPr>
          <p:cNvPr id="18" name="Shape 69">
            <a:extLst>
              <a:ext uri="{FF2B5EF4-FFF2-40B4-BE49-F238E27FC236}">
                <a16:creationId xmlns:a16="http://schemas.microsoft.com/office/drawing/2014/main" id="{92CE1CF5-BDD3-BB44-9CBF-09EF2717C00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826300" y="141795"/>
            <a:ext cx="5921460" cy="686100"/>
          </a:xfrm>
          <a:prstGeom prst="rect">
            <a:avLst/>
          </a:prstGeom>
        </p:spPr>
        <p:txBody>
          <a:bodyPr vert="horz" wrap="square" lIns="91425" tIns="91425" rIns="91425" bIns="91425" numCol="1" anchor="b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/>
              <a:t>Agile PM – Adapt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847807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10393" y="2066049"/>
            <a:ext cx="2685500" cy="3337224"/>
          </a:xfrm>
        </p:spPr>
        <p:txBody>
          <a:bodyPr/>
          <a:lstStyle/>
          <a:p>
            <a:pPr>
              <a:buNone/>
            </a:pPr>
            <a:r>
              <a:rPr lang="en-US" dirty="0">
                <a:latin typeface="+mn-lt"/>
              </a:rPr>
              <a:t>A team event.</a:t>
            </a:r>
          </a:p>
          <a:p>
            <a:pPr>
              <a:buNone/>
            </a:pPr>
            <a:endParaRPr lang="en-US" dirty="0">
              <a:latin typeface="+mn-lt"/>
            </a:endParaRPr>
          </a:p>
          <a:p>
            <a:pPr>
              <a:buNone/>
            </a:pPr>
            <a:r>
              <a:rPr lang="en-US" dirty="0">
                <a:latin typeface="+mn-lt"/>
              </a:rPr>
              <a:t>Celebrate success! </a:t>
            </a:r>
          </a:p>
          <a:p>
            <a:pPr>
              <a:buNone/>
            </a:pPr>
            <a:endParaRPr lang="en-US" dirty="0">
              <a:latin typeface="+mn-lt"/>
            </a:endParaRPr>
          </a:p>
          <a:p>
            <a:pPr>
              <a:buNone/>
            </a:pPr>
            <a:r>
              <a:rPr lang="en-US" dirty="0">
                <a:latin typeface="+mn-lt"/>
              </a:rPr>
              <a:t>An emotional time.</a:t>
            </a:r>
          </a:p>
        </p:txBody>
      </p:sp>
      <p:pic>
        <p:nvPicPr>
          <p:cNvPr id="4" name="Picture 3" descr="Image result for success celebrati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00" y="2195355"/>
            <a:ext cx="3509083" cy="3078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hape 69"/>
          <p:cNvSpPr txBox="1">
            <a:spLocks/>
          </p:cNvSpPr>
          <p:nvPr/>
        </p:nvSpPr>
        <p:spPr>
          <a:xfrm>
            <a:off x="3093000" y="106680"/>
            <a:ext cx="4861083" cy="686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en-US" sz="3200" dirty="0">
                <a:solidFill>
                  <a:schemeClr val="bg1"/>
                </a:solidFill>
              </a:rPr>
              <a:t>Scrum PM - Release</a:t>
            </a:r>
            <a:endParaRPr lang="e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46318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>
            <a:spLocks noGrp="1"/>
          </p:cNvSpPr>
          <p:nvPr>
            <p:ph type="title"/>
          </p:nvPr>
        </p:nvSpPr>
        <p:spPr>
          <a:xfrm>
            <a:off x="387900" y="2659800"/>
            <a:ext cx="8368200" cy="1538400"/>
          </a:xfrm>
          <a:prstGeom prst="rect">
            <a:avLst/>
          </a:prstGeom>
        </p:spPr>
        <p:txBody>
          <a:bodyPr vert="horz" wrap="square" lIns="91425" tIns="91425" rIns="91425" bIns="91425" numCol="1" anchor="ctr" anchorCtr="0" compatLnSpc="1">
            <a:prstTxWarp prst="textNoShape">
              <a:avLst/>
            </a:prstTxWarp>
            <a:noAutofit/>
          </a:bodyPr>
          <a:lstStyle/>
          <a:p>
            <a:r>
              <a:rPr lang="en" sz="6000" dirty="0">
                <a:solidFill>
                  <a:srgbClr val="00B050"/>
                </a:solidFill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4287695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F2A8E7-7D99-DA43-AFF8-0B02ADBBE1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AU" dirty="0"/>
              <a:t>-</a:t>
            </a:r>
            <a:fld id="{E714E059-E509-4057-9854-D87D1A2F4F01}" type="slidenum">
              <a:rPr lang="en-AU" smtClean="0"/>
              <a:pPr/>
              <a:t>3</a:t>
            </a:fld>
            <a:r>
              <a:rPr lang="en-AU" dirty="0"/>
              <a:t>-</a:t>
            </a:r>
          </a:p>
        </p:txBody>
      </p:sp>
      <p:sp>
        <p:nvSpPr>
          <p:cNvPr id="5" name="Shape 69">
            <a:extLst>
              <a:ext uri="{FF2B5EF4-FFF2-40B4-BE49-F238E27FC236}">
                <a16:creationId xmlns:a16="http://schemas.microsoft.com/office/drawing/2014/main" id="{4577C103-A73D-B341-AAC4-BFAAFF97600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093929" y="88726"/>
            <a:ext cx="5973871" cy="6858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Today’s aim</a:t>
            </a:r>
          </a:p>
        </p:txBody>
      </p:sp>
      <p:sp>
        <p:nvSpPr>
          <p:cNvPr id="6" name="Shape 70">
            <a:extLst>
              <a:ext uri="{FF2B5EF4-FFF2-40B4-BE49-F238E27FC236}">
                <a16:creationId xmlns:a16="http://schemas.microsoft.com/office/drawing/2014/main" id="{42AAE1AD-30F7-DA49-A44D-669E9D088EF4}"/>
              </a:ext>
            </a:extLst>
          </p:cNvPr>
          <p:cNvSpPr txBox="1">
            <a:spLocks noGrp="1"/>
          </p:cNvSpPr>
          <p:nvPr>
            <p:ph type="body" sz="quarter" idx="11"/>
          </p:nvPr>
        </p:nvSpPr>
        <p:spPr>
          <a:xfrm>
            <a:off x="2057400" y="1755332"/>
            <a:ext cx="5397387" cy="3978718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buNone/>
            </a:pPr>
            <a:endParaRPr lang="en" sz="3000" dirty="0"/>
          </a:p>
          <a:p>
            <a:pPr lvl="0" algn="ctr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3000" dirty="0"/>
              <a:t>Explore </a:t>
            </a:r>
            <a:r>
              <a:rPr lang="en" sz="3000" dirty="0">
                <a:solidFill>
                  <a:srgbClr val="00B050"/>
                </a:solidFill>
              </a:rPr>
              <a:t>Agile</a:t>
            </a:r>
            <a:r>
              <a:rPr lang="en" sz="3000" dirty="0"/>
              <a:t> </a:t>
            </a:r>
          </a:p>
          <a:p>
            <a:pPr lvl="0" algn="ctr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3000" dirty="0"/>
              <a:t>Project Management</a:t>
            </a:r>
          </a:p>
          <a:p>
            <a:pPr lvl="0" algn="ctr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3000" dirty="0">
                <a:solidFill>
                  <a:schemeClr val="tx1"/>
                </a:solidFill>
              </a:rPr>
              <a:t>&amp; </a:t>
            </a:r>
            <a:r>
              <a:rPr lang="en" sz="3000" dirty="0">
                <a:solidFill>
                  <a:schemeClr val="tx1"/>
                </a:solidFill>
              </a:rPr>
              <a:t>SDLC</a:t>
            </a:r>
          </a:p>
          <a:p>
            <a:pPr lvl="0" algn="ctr">
              <a:lnSpc>
                <a:spcPct val="115000"/>
              </a:lnSpc>
              <a:spcBef>
                <a:spcPts val="0"/>
              </a:spcBef>
              <a:buNone/>
            </a:pPr>
            <a:endParaRPr lang="en" sz="3000" dirty="0"/>
          </a:p>
          <a:p>
            <a:pPr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3000" dirty="0"/>
              <a:t>Create Teams </a:t>
            </a:r>
            <a:endParaRPr lang="en" sz="3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04336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BAB3D-BF32-F548-B7A3-F65D9392BF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2214" y="76200"/>
            <a:ext cx="5581120" cy="685800"/>
          </a:xfrm>
        </p:spPr>
        <p:txBody>
          <a:bodyPr/>
          <a:lstStyle/>
          <a:p>
            <a:pPr algn="ctr"/>
            <a:r>
              <a:rPr lang="en-US" dirty="0"/>
              <a:t>PM – Phase Overview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82330A-7B52-9F4D-8CC6-E27D974A5B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AU"/>
              <a:t>-</a:t>
            </a:r>
            <a:fld id="{E714E059-E509-4057-9854-D87D1A2F4F01}" type="slidenum">
              <a:rPr lang="en-AU" smtClean="0"/>
              <a:pPr/>
              <a:t>4</a:t>
            </a:fld>
            <a:r>
              <a:rPr lang="en-AU"/>
              <a:t>-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A929734-85F4-CF49-81E0-0608653AF6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83598"/>
            <a:ext cx="4365523" cy="3576569"/>
          </a:xfrm>
          <a:prstGeom prst="rect">
            <a:avLst/>
          </a:prstGeom>
        </p:spPr>
      </p:pic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FC210322-D442-0747-B11A-D2029CE38B96}"/>
              </a:ext>
            </a:extLst>
          </p:cNvPr>
          <p:cNvSpPr txBox="1">
            <a:spLocks/>
          </p:cNvSpPr>
          <p:nvPr/>
        </p:nvSpPr>
        <p:spPr>
          <a:xfrm>
            <a:off x="355012" y="1029991"/>
            <a:ext cx="3378788" cy="2223848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002060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00B050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FFC000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00000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Tx/>
              <a:buNone/>
            </a:pPr>
            <a:r>
              <a:rPr lang="en-US" sz="1800" kern="0" dirty="0">
                <a:solidFill>
                  <a:schemeClr val="tx1">
                    <a:lumMod val="75000"/>
                  </a:schemeClr>
                </a:solidFill>
              </a:rPr>
              <a:t>Formal (Waterfall) PM Stages:</a:t>
            </a:r>
          </a:p>
          <a:p>
            <a:pPr marL="452438" lvl="4"/>
            <a:r>
              <a:rPr lang="en-US" sz="1800" kern="0" dirty="0">
                <a:solidFill>
                  <a:schemeClr val="tx1">
                    <a:lumMod val="75000"/>
                  </a:schemeClr>
                </a:solidFill>
              </a:rPr>
              <a:t>Initiation</a:t>
            </a:r>
          </a:p>
          <a:p>
            <a:pPr marL="452438" lvl="4"/>
            <a:r>
              <a:rPr lang="en-US" sz="1800" kern="0" dirty="0">
                <a:solidFill>
                  <a:schemeClr val="tx1">
                    <a:lumMod val="75000"/>
                  </a:schemeClr>
                </a:solidFill>
              </a:rPr>
              <a:t>Plan</a:t>
            </a:r>
          </a:p>
          <a:p>
            <a:pPr marL="452438" lvl="4"/>
            <a:r>
              <a:rPr lang="en-US" sz="1800" kern="0" dirty="0">
                <a:solidFill>
                  <a:schemeClr val="tx1">
                    <a:lumMod val="75000"/>
                  </a:schemeClr>
                </a:solidFill>
              </a:rPr>
              <a:t>Execute</a:t>
            </a:r>
          </a:p>
          <a:p>
            <a:pPr marL="452438" lvl="4"/>
            <a:r>
              <a:rPr lang="en-US" sz="1800" kern="0" dirty="0">
                <a:solidFill>
                  <a:schemeClr val="tx1">
                    <a:lumMod val="75000"/>
                  </a:schemeClr>
                </a:solidFill>
              </a:rPr>
              <a:t>Monitor &amp; Control</a:t>
            </a:r>
          </a:p>
          <a:p>
            <a:pPr marL="452438" lvl="4"/>
            <a:r>
              <a:rPr lang="en-US" sz="1800" kern="0" dirty="0">
                <a:solidFill>
                  <a:schemeClr val="tx1">
                    <a:lumMod val="75000"/>
                  </a:schemeClr>
                </a:solidFill>
              </a:rPr>
              <a:t>Close</a:t>
            </a:r>
            <a:endParaRPr lang="en-US" kern="0" dirty="0"/>
          </a:p>
          <a:p>
            <a:endParaRPr lang="en-US" kern="0" dirty="0"/>
          </a:p>
          <a:p>
            <a:endParaRPr lang="en-US" kern="0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FFC3AFEB-DAFA-C94E-B226-36D377091149}"/>
              </a:ext>
            </a:extLst>
          </p:cNvPr>
          <p:cNvSpPr txBox="1">
            <a:spLocks/>
          </p:cNvSpPr>
          <p:nvPr/>
        </p:nvSpPr>
        <p:spPr>
          <a:xfrm>
            <a:off x="4781551" y="1029992"/>
            <a:ext cx="3986892" cy="2088766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002060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00B050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FFC000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00000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Tx/>
              <a:buNone/>
            </a:pPr>
            <a:r>
              <a:rPr lang="en-US" sz="1800" kern="0" dirty="0">
                <a:solidFill>
                  <a:schemeClr val="tx1">
                    <a:lumMod val="75000"/>
                  </a:schemeClr>
                </a:solidFill>
              </a:rPr>
              <a:t>Agile Scrum PM Stages:</a:t>
            </a:r>
          </a:p>
          <a:p>
            <a:pPr marL="452438" lvl="4"/>
            <a:r>
              <a:rPr lang="en-US" sz="1800" kern="0" dirty="0">
                <a:solidFill>
                  <a:schemeClr val="tx1">
                    <a:lumMod val="75000"/>
                  </a:schemeClr>
                </a:solidFill>
              </a:rPr>
              <a:t>Initiation</a:t>
            </a:r>
          </a:p>
          <a:p>
            <a:pPr marL="452438" lvl="4"/>
            <a:r>
              <a:rPr lang="en-US" sz="1800" kern="0" dirty="0">
                <a:solidFill>
                  <a:schemeClr val="tx1">
                    <a:lumMod val="75000"/>
                  </a:schemeClr>
                </a:solidFill>
              </a:rPr>
              <a:t>Sprint Plan</a:t>
            </a:r>
          </a:p>
          <a:p>
            <a:pPr marL="452438" lvl="4"/>
            <a:r>
              <a:rPr lang="en-US" sz="1800" kern="0" dirty="0">
                <a:solidFill>
                  <a:schemeClr val="tx1">
                    <a:lumMod val="75000"/>
                  </a:schemeClr>
                </a:solidFill>
              </a:rPr>
              <a:t>Sprint</a:t>
            </a:r>
          </a:p>
          <a:p>
            <a:pPr marL="452438" lvl="4"/>
            <a:r>
              <a:rPr lang="en-US" sz="1800" b="1" kern="0" dirty="0">
                <a:solidFill>
                  <a:srgbClr val="00B050"/>
                </a:solidFill>
              </a:rPr>
              <a:t>Adapt: </a:t>
            </a:r>
            <a:r>
              <a:rPr lang="en-US" sz="1800" kern="0" dirty="0">
                <a:solidFill>
                  <a:schemeClr val="tx1">
                    <a:lumMod val="75000"/>
                  </a:schemeClr>
                </a:solidFill>
              </a:rPr>
              <a:t>Review &amp; Retrospective</a:t>
            </a:r>
          </a:p>
          <a:p>
            <a:pPr marL="452438" lvl="4"/>
            <a:r>
              <a:rPr lang="en-US" sz="1800" kern="0" dirty="0">
                <a:solidFill>
                  <a:schemeClr val="tx1">
                    <a:lumMod val="75000"/>
                  </a:schemeClr>
                </a:solidFill>
              </a:rPr>
              <a:t>Release</a:t>
            </a:r>
            <a:endParaRPr lang="en-US" kern="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AE68C55-4562-6F40-892C-3DC2A4051C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0718" y="3161767"/>
            <a:ext cx="4893282" cy="2884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1231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4561" y="83127"/>
            <a:ext cx="6359948" cy="686100"/>
          </a:xfrm>
        </p:spPr>
        <p:txBody>
          <a:bodyPr/>
          <a:lstStyle/>
          <a:p>
            <a:r>
              <a:rPr lang="en-US" dirty="0">
                <a:solidFill>
                  <a:srgbClr val="00B050"/>
                </a:solidFill>
              </a:rPr>
              <a:t>Trello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432145" y="1082165"/>
            <a:ext cx="8203855" cy="6032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</a:t>
            </a:r>
            <a:r>
              <a:rPr lang="en-US" dirty="0">
                <a:latin typeface="+mn-lt"/>
              </a:rPr>
              <a:t>onsider Trello tool to implement Visual Board.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42DC6C0-F383-7C44-B703-8E968BBE3B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145" y="1890608"/>
            <a:ext cx="6491169" cy="4046004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1A47EDA-2D37-4A45-B21D-2470FBB9CA17}"/>
              </a:ext>
            </a:extLst>
          </p:cNvPr>
          <p:cNvSpPr/>
          <p:nvPr/>
        </p:nvSpPr>
        <p:spPr>
          <a:xfrm>
            <a:off x="2309410" y="5936612"/>
            <a:ext cx="64652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trello.com</a:t>
            </a:r>
            <a:r>
              <a:rPr lang="en-US" dirty="0"/>
              <a:t>/b/pXMSk97J/welcome-board</a:t>
            </a:r>
          </a:p>
        </p:txBody>
      </p:sp>
    </p:spTree>
    <p:extLst>
      <p:ext uri="{BB962C8B-B14F-4D97-AF65-F5344CB8AC3E}">
        <p14:creationId xmlns:p14="http://schemas.microsoft.com/office/powerpoint/2010/main" val="6184872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A9337-2763-1F4E-922A-2F202D2A73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2214" y="76200"/>
            <a:ext cx="5123920" cy="685800"/>
          </a:xfrm>
        </p:spPr>
        <p:txBody>
          <a:bodyPr/>
          <a:lstStyle/>
          <a:p>
            <a:pPr algn="ctr"/>
            <a:r>
              <a:rPr lang="en-US" dirty="0"/>
              <a:t>Quiz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D8CD8B-E173-A04C-815C-795B02F817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AU"/>
              <a:t>-</a:t>
            </a:r>
            <a:fld id="{E714E059-E509-4057-9854-D87D1A2F4F01}" type="slidenum">
              <a:rPr lang="en-AU" smtClean="0"/>
              <a:pPr/>
              <a:t>6</a:t>
            </a:fld>
            <a:r>
              <a:rPr lang="en-AU"/>
              <a:t>-</a:t>
            </a:r>
          </a:p>
        </p:txBody>
      </p:sp>
      <p:sp>
        <p:nvSpPr>
          <p:cNvPr id="5" name="Shape 70">
            <a:extLst>
              <a:ext uri="{FF2B5EF4-FFF2-40B4-BE49-F238E27FC236}">
                <a16:creationId xmlns:a16="http://schemas.microsoft.com/office/drawing/2014/main" id="{C3CFF0FB-F740-7743-A375-42736683D968}"/>
              </a:ext>
            </a:extLst>
          </p:cNvPr>
          <p:cNvSpPr txBox="1">
            <a:spLocks/>
          </p:cNvSpPr>
          <p:nvPr/>
        </p:nvSpPr>
        <p:spPr>
          <a:xfrm>
            <a:off x="387900" y="1489824"/>
            <a:ext cx="8368200" cy="3533438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002060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00B050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FFC000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00000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algn="ctr">
              <a:lnSpc>
                <a:spcPct val="115000"/>
              </a:lnSpc>
              <a:spcBef>
                <a:spcPts val="0"/>
              </a:spcBef>
              <a:buFontTx/>
              <a:buNone/>
            </a:pPr>
            <a:r>
              <a:rPr lang="en-US" sz="3000" kern="0" dirty="0">
                <a:solidFill>
                  <a:srgbClr val="00B050"/>
                </a:solidFill>
              </a:rPr>
              <a:t>Quiz Questions</a:t>
            </a:r>
          </a:p>
          <a:p>
            <a:pPr algn="ctr">
              <a:lnSpc>
                <a:spcPct val="115000"/>
              </a:lnSpc>
              <a:spcBef>
                <a:spcPts val="0"/>
              </a:spcBef>
              <a:buFontTx/>
              <a:buNone/>
            </a:pPr>
            <a:endParaRPr lang="en-US" sz="3000" kern="0" dirty="0">
              <a:solidFill>
                <a:srgbClr val="00B050"/>
              </a:solidFill>
            </a:endParaRPr>
          </a:p>
          <a:p>
            <a:pPr algn="ctr">
              <a:lnSpc>
                <a:spcPct val="115000"/>
              </a:lnSpc>
              <a:spcBef>
                <a:spcPts val="0"/>
              </a:spcBef>
              <a:buFontTx/>
              <a:buNone/>
            </a:pPr>
            <a:r>
              <a:rPr lang="en-US" sz="3000" kern="0" dirty="0">
                <a:solidFill>
                  <a:srgbClr val="00B050"/>
                </a:solidFill>
              </a:rPr>
              <a:t>Discuss in groups the following 16 questions</a:t>
            </a:r>
          </a:p>
          <a:p>
            <a:pPr algn="ctr">
              <a:lnSpc>
                <a:spcPct val="115000"/>
              </a:lnSpc>
              <a:spcBef>
                <a:spcPts val="0"/>
              </a:spcBef>
              <a:buFontTx/>
              <a:buNone/>
            </a:pPr>
            <a:r>
              <a:rPr lang="en-US" sz="3000" kern="0" dirty="0">
                <a:solidFill>
                  <a:srgbClr val="00B050"/>
                </a:solidFill>
              </a:rPr>
              <a:t>Record your answers in the sheet.</a:t>
            </a:r>
          </a:p>
          <a:p>
            <a:pPr algn="ctr">
              <a:lnSpc>
                <a:spcPct val="115000"/>
              </a:lnSpc>
              <a:spcBef>
                <a:spcPts val="0"/>
              </a:spcBef>
              <a:buFontTx/>
              <a:buNone/>
            </a:pPr>
            <a:r>
              <a:rPr lang="en-US" sz="3000" kern="0" dirty="0">
                <a:solidFill>
                  <a:srgbClr val="00B050"/>
                </a:solidFill>
              </a:rPr>
              <a:t>							</a:t>
            </a:r>
            <a:endParaRPr lang="en-US" sz="1800" kern="0" dirty="0"/>
          </a:p>
          <a:p>
            <a:pPr algn="ctr">
              <a:lnSpc>
                <a:spcPct val="115000"/>
              </a:lnSpc>
              <a:spcBef>
                <a:spcPts val="0"/>
              </a:spcBef>
              <a:buFontTx/>
              <a:buNone/>
            </a:pPr>
            <a:r>
              <a:rPr lang="en-US" sz="3000" kern="0" dirty="0">
                <a:solidFill>
                  <a:srgbClr val="00B050"/>
                </a:solidFill>
              </a:rPr>
              <a:t>The share your answers with the class</a:t>
            </a:r>
          </a:p>
          <a:p>
            <a:pPr algn="ctr">
              <a:lnSpc>
                <a:spcPct val="115000"/>
              </a:lnSpc>
              <a:spcBef>
                <a:spcPts val="0"/>
              </a:spcBef>
              <a:buFontTx/>
              <a:buNone/>
            </a:pPr>
            <a:r>
              <a:rPr lang="en-US" sz="3000" kern="0" dirty="0">
                <a:solidFill>
                  <a:srgbClr val="00B050"/>
                </a:solidFill>
              </a:rPr>
              <a:t>							</a:t>
            </a:r>
            <a:endParaRPr lang="en-US" sz="1800" kern="0" dirty="0"/>
          </a:p>
        </p:txBody>
      </p:sp>
    </p:spTree>
    <p:extLst>
      <p:ext uri="{BB962C8B-B14F-4D97-AF65-F5344CB8AC3E}">
        <p14:creationId xmlns:p14="http://schemas.microsoft.com/office/powerpoint/2010/main" val="40294519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660C9F6-99CC-F643-BDC6-DD86DF4BAB6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03" t="6832" r="16965" b="30898"/>
          <a:stretch/>
        </p:blipFill>
        <p:spPr>
          <a:xfrm>
            <a:off x="3340782" y="2255296"/>
            <a:ext cx="4848447" cy="323218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7C4C4B-0F54-034B-9240-7FCA8776F8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AU"/>
              <a:t>-</a:t>
            </a:r>
            <a:fld id="{E714E059-E509-4057-9854-D87D1A2F4F01}" type="slidenum">
              <a:rPr lang="en-AU" smtClean="0"/>
              <a:pPr/>
              <a:t>7</a:t>
            </a:fld>
            <a:r>
              <a:rPr lang="en-AU"/>
              <a:t>-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0C39D696-4AA6-124A-9903-3DDC8D3F525D}"/>
              </a:ext>
            </a:extLst>
          </p:cNvPr>
          <p:cNvSpPr txBox="1">
            <a:spLocks/>
          </p:cNvSpPr>
          <p:nvPr/>
        </p:nvSpPr>
        <p:spPr>
          <a:xfrm>
            <a:off x="705415" y="1370998"/>
            <a:ext cx="8061214" cy="951288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002060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00B050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FFC000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00000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en-GB" kern="0" dirty="0"/>
              <a:t>Who is responsible for identifying the product’s  features?</a:t>
            </a:r>
            <a:endParaRPr lang="en-US" kern="0" dirty="0"/>
          </a:p>
        </p:txBody>
      </p:sp>
      <p:sp>
        <p:nvSpPr>
          <p:cNvPr id="8" name="5-Point Star 7">
            <a:extLst>
              <a:ext uri="{FF2B5EF4-FFF2-40B4-BE49-F238E27FC236}">
                <a16:creationId xmlns:a16="http://schemas.microsoft.com/office/drawing/2014/main" id="{ADAE5D18-F564-194E-A17A-2981F923D4BC}"/>
              </a:ext>
            </a:extLst>
          </p:cNvPr>
          <p:cNvSpPr/>
          <p:nvPr/>
        </p:nvSpPr>
        <p:spPr>
          <a:xfrm>
            <a:off x="5287864" y="3025323"/>
            <a:ext cx="477141" cy="435770"/>
          </a:xfrm>
          <a:prstGeom prst="star5">
            <a:avLst>
              <a:gd name="adj" fmla="val 16462"/>
              <a:gd name="hf" fmla="val 105146"/>
              <a:gd name="vf" fmla="val 110557"/>
            </a:avLst>
          </a:prstGeom>
          <a:solidFill>
            <a:srgbClr val="00B05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8ECE19-D119-6345-BBD4-6AA95B29BEA0}"/>
              </a:ext>
            </a:extLst>
          </p:cNvPr>
          <p:cNvSpPr txBox="1"/>
          <p:nvPr/>
        </p:nvSpPr>
        <p:spPr>
          <a:xfrm>
            <a:off x="756780" y="2827008"/>
            <a:ext cx="25730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rgbClr val="00B050"/>
                </a:solidFill>
              </a:rPr>
              <a:t>Product Owner</a:t>
            </a:r>
            <a:endParaRPr lang="en-US" sz="2800" dirty="0">
              <a:solidFill>
                <a:srgbClr val="00B05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B3512D-41E7-AB4A-97C5-664798385E66}"/>
              </a:ext>
            </a:extLst>
          </p:cNvPr>
          <p:cNvSpPr txBox="1"/>
          <p:nvPr/>
        </p:nvSpPr>
        <p:spPr>
          <a:xfrm>
            <a:off x="130659" y="1444840"/>
            <a:ext cx="5950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+mn-lt"/>
              </a:rPr>
              <a:t>1</a:t>
            </a:r>
            <a:r>
              <a:rPr lang="en-US" sz="2800" dirty="0">
                <a:solidFill>
                  <a:schemeClr val="tx1"/>
                </a:solidFill>
                <a:latin typeface="+mn-lt"/>
              </a:rPr>
              <a:t>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F134B88-9826-F74D-9D55-476E3A38C9E3}"/>
              </a:ext>
            </a:extLst>
          </p:cNvPr>
          <p:cNvSpPr txBox="1"/>
          <p:nvPr/>
        </p:nvSpPr>
        <p:spPr>
          <a:xfrm>
            <a:off x="348742" y="4041293"/>
            <a:ext cx="460671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2060"/>
                </a:solidFill>
              </a:rPr>
              <a:t>In a small start-up, the client and Product Owner may be the same person. 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GB" sz="1800" dirty="0">
              <a:solidFill>
                <a:srgbClr val="002060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rgbClr val="002060"/>
                </a:solidFill>
              </a:rPr>
              <a:t>In a large corporation, the client may be a VIP and not give time to the project but delegate  responsibility to the Product Owner.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B948148D-FA83-A24C-B397-F15EF2BCC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2214" y="76200"/>
            <a:ext cx="6043834" cy="685800"/>
          </a:xfrm>
        </p:spPr>
        <p:txBody>
          <a:bodyPr/>
          <a:lstStyle/>
          <a:p>
            <a:pPr algn="ctr"/>
            <a:r>
              <a:rPr lang="en-US" dirty="0"/>
              <a:t>Agile PM – Sprint Plan</a:t>
            </a:r>
          </a:p>
        </p:txBody>
      </p:sp>
    </p:spTree>
    <p:extLst>
      <p:ext uri="{BB962C8B-B14F-4D97-AF65-F5344CB8AC3E}">
        <p14:creationId xmlns:p14="http://schemas.microsoft.com/office/powerpoint/2010/main" val="3788693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7C4C4B-0F54-034B-9240-7FCA8776F8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AU"/>
              <a:t>-</a:t>
            </a:r>
            <a:fld id="{E714E059-E509-4057-9854-D87D1A2F4F01}" type="slidenum">
              <a:rPr lang="en-AU" smtClean="0"/>
              <a:pPr/>
              <a:t>8</a:t>
            </a:fld>
            <a:r>
              <a:rPr lang="en-AU"/>
              <a:t>-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8ECE19-D119-6345-BBD4-6AA95B29BEA0}"/>
              </a:ext>
            </a:extLst>
          </p:cNvPr>
          <p:cNvSpPr txBox="1"/>
          <p:nvPr/>
        </p:nvSpPr>
        <p:spPr>
          <a:xfrm>
            <a:off x="1833312" y="2110345"/>
            <a:ext cx="29311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</a:rPr>
              <a:t>Product Backlog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154C6D23-110C-F449-A5B9-EA0741B23B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2214" y="76200"/>
            <a:ext cx="6043834" cy="685800"/>
          </a:xfrm>
        </p:spPr>
        <p:txBody>
          <a:bodyPr/>
          <a:lstStyle/>
          <a:p>
            <a:pPr algn="ctr"/>
            <a:r>
              <a:rPr lang="en-US" dirty="0"/>
              <a:t>Agile PM – Sprint Plan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BFEB2D0-2126-1A4D-8896-162502FA7EBE}"/>
              </a:ext>
            </a:extLst>
          </p:cNvPr>
          <p:cNvSpPr txBox="1"/>
          <p:nvPr/>
        </p:nvSpPr>
        <p:spPr>
          <a:xfrm>
            <a:off x="130120" y="1194214"/>
            <a:ext cx="5085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+mn-lt"/>
              </a:rPr>
              <a:t>2</a:t>
            </a:r>
            <a:r>
              <a:rPr lang="en-US" sz="2800" dirty="0">
                <a:solidFill>
                  <a:schemeClr val="tx1"/>
                </a:solidFill>
                <a:latin typeface="+mn-lt"/>
              </a:rPr>
              <a:t>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53FCA59-2C55-574C-A3A0-8F3A284242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200" t="15314" b="5194"/>
          <a:stretch/>
        </p:blipFill>
        <p:spPr>
          <a:xfrm>
            <a:off x="2583543" y="2598820"/>
            <a:ext cx="1649081" cy="3498087"/>
          </a:xfrm>
          <a:prstGeom prst="rect">
            <a:avLst/>
          </a:prstGeom>
        </p:spPr>
      </p:pic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6778D518-7757-DB40-9464-0E8FAF0420FF}"/>
              </a:ext>
            </a:extLst>
          </p:cNvPr>
          <p:cNvSpPr txBox="1">
            <a:spLocks/>
          </p:cNvSpPr>
          <p:nvPr/>
        </p:nvSpPr>
        <p:spPr>
          <a:xfrm>
            <a:off x="522514" y="1170214"/>
            <a:ext cx="8621486" cy="69577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100000"/>
              <a:buFont typeface="Roboto"/>
              <a:buChar char="●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Char char="●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Char char="●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>
              <a:buNone/>
            </a:pPr>
            <a:r>
              <a:rPr lang="en-GB" sz="2800" dirty="0">
                <a:latin typeface="+mn-lt"/>
              </a:rPr>
              <a:t>Where does Scrum express the produce’s </a:t>
            </a:r>
            <a:r>
              <a:rPr lang="en-GB" sz="2800" b="1" dirty="0">
                <a:solidFill>
                  <a:srgbClr val="0000FF"/>
                </a:solidFill>
                <a:latin typeface="+mn-lt"/>
              </a:rPr>
              <a:t>scope</a:t>
            </a:r>
            <a:r>
              <a:rPr lang="en-GB" sz="2800" dirty="0">
                <a:latin typeface="+mn-lt"/>
              </a:rPr>
              <a:t>? </a:t>
            </a:r>
            <a:endParaRPr lang="en-US" dirty="0"/>
          </a:p>
        </p:txBody>
      </p:sp>
      <p:sp>
        <p:nvSpPr>
          <p:cNvPr id="8" name="5-Point Star 7">
            <a:extLst>
              <a:ext uri="{FF2B5EF4-FFF2-40B4-BE49-F238E27FC236}">
                <a16:creationId xmlns:a16="http://schemas.microsoft.com/office/drawing/2014/main" id="{ADAE5D18-F564-194E-A17A-2981F923D4BC}"/>
              </a:ext>
            </a:extLst>
          </p:cNvPr>
          <p:cNvSpPr/>
          <p:nvPr/>
        </p:nvSpPr>
        <p:spPr>
          <a:xfrm>
            <a:off x="3268602" y="2965308"/>
            <a:ext cx="477141" cy="435770"/>
          </a:xfrm>
          <a:prstGeom prst="star5">
            <a:avLst>
              <a:gd name="adj" fmla="val 16462"/>
              <a:gd name="hf" fmla="val 105146"/>
              <a:gd name="vf" fmla="val 110557"/>
            </a:avLst>
          </a:prstGeom>
          <a:solidFill>
            <a:srgbClr val="FFFF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7B76653-0ECB-BE4B-A884-163D26C4E74F}"/>
              </a:ext>
            </a:extLst>
          </p:cNvPr>
          <p:cNvSpPr txBox="1"/>
          <p:nvPr/>
        </p:nvSpPr>
        <p:spPr>
          <a:xfrm>
            <a:off x="5057322" y="3735263"/>
            <a:ext cx="34480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FF"/>
                </a:solidFill>
              </a:rPr>
              <a:t>The scope is expressed as a list of features in the Product Backlog</a:t>
            </a:r>
          </a:p>
        </p:txBody>
      </p:sp>
    </p:spTree>
    <p:extLst>
      <p:ext uri="{BB962C8B-B14F-4D97-AF65-F5344CB8AC3E}">
        <p14:creationId xmlns:p14="http://schemas.microsoft.com/office/powerpoint/2010/main" val="1754424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8" grpId="0" animBg="1"/>
      <p:bldP spid="1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2326954A-96C2-4342-BFD9-432D46B413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267" b="7815"/>
          <a:stretch/>
        </p:blipFill>
        <p:spPr>
          <a:xfrm>
            <a:off x="1803124" y="1454422"/>
            <a:ext cx="5522708" cy="236055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7C4C4B-0F54-034B-9240-7FCA8776F8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AU"/>
              <a:t>-</a:t>
            </a:r>
            <a:fld id="{E714E059-E509-4057-9854-D87D1A2F4F01}" type="slidenum">
              <a:rPr lang="en-AU" smtClean="0"/>
              <a:pPr/>
              <a:t>9</a:t>
            </a:fld>
            <a:r>
              <a:rPr lang="en-AU"/>
              <a:t>-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0C39D696-4AA6-124A-9903-3DDC8D3F525D}"/>
              </a:ext>
            </a:extLst>
          </p:cNvPr>
          <p:cNvSpPr txBox="1">
            <a:spLocks/>
          </p:cNvSpPr>
          <p:nvPr/>
        </p:nvSpPr>
        <p:spPr>
          <a:xfrm>
            <a:off x="602912" y="4216419"/>
            <a:ext cx="8287088" cy="1884497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002060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00B050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FFC000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00000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en-GB" sz="2400" kern="0" dirty="0"/>
              <a:t>The Product Backlog documents every feature the product:</a:t>
            </a:r>
          </a:p>
          <a:p>
            <a:pPr lvl="1"/>
            <a:r>
              <a:rPr lang="en-GB" i="1" kern="0" dirty="0"/>
              <a:t>must</a:t>
            </a:r>
            <a:r>
              <a:rPr lang="en-GB" kern="0" dirty="0"/>
              <a:t> have, </a:t>
            </a:r>
          </a:p>
          <a:p>
            <a:pPr lvl="1"/>
            <a:r>
              <a:rPr lang="en-GB" i="1" kern="0" dirty="0"/>
              <a:t>should</a:t>
            </a:r>
            <a:r>
              <a:rPr lang="en-GB" kern="0" dirty="0"/>
              <a:t> have &amp; </a:t>
            </a:r>
          </a:p>
          <a:p>
            <a:pPr lvl="1"/>
            <a:r>
              <a:rPr lang="en-GB" i="1" kern="0" dirty="0"/>
              <a:t>would be nice </a:t>
            </a:r>
            <a:r>
              <a:rPr lang="en-GB" kern="0" dirty="0"/>
              <a:t>to have?</a:t>
            </a:r>
          </a:p>
        </p:txBody>
      </p:sp>
      <p:sp>
        <p:nvSpPr>
          <p:cNvPr id="8" name="5-Point Star 7">
            <a:extLst>
              <a:ext uri="{FF2B5EF4-FFF2-40B4-BE49-F238E27FC236}">
                <a16:creationId xmlns:a16="http://schemas.microsoft.com/office/drawing/2014/main" id="{ADAE5D18-F564-194E-A17A-2981F923D4BC}"/>
              </a:ext>
            </a:extLst>
          </p:cNvPr>
          <p:cNvSpPr/>
          <p:nvPr/>
        </p:nvSpPr>
        <p:spPr>
          <a:xfrm>
            <a:off x="1803124" y="3207396"/>
            <a:ext cx="477141" cy="435770"/>
          </a:xfrm>
          <a:prstGeom prst="star5">
            <a:avLst>
              <a:gd name="adj" fmla="val 16462"/>
              <a:gd name="hf" fmla="val 105146"/>
              <a:gd name="vf" fmla="val 110557"/>
            </a:avLst>
          </a:prstGeom>
          <a:solidFill>
            <a:srgbClr val="00B05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DC07848-6D57-F640-8643-CB9810A7F41D}"/>
              </a:ext>
            </a:extLst>
          </p:cNvPr>
          <p:cNvSpPr txBox="1"/>
          <p:nvPr/>
        </p:nvSpPr>
        <p:spPr>
          <a:xfrm>
            <a:off x="2364862" y="1059158"/>
            <a:ext cx="46455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Agile Software Development Life Cycle</a:t>
            </a:r>
            <a:r>
              <a:rPr lang="en-GB" sz="2000" dirty="0">
                <a:solidFill>
                  <a:schemeClr val="tx1"/>
                </a:solidFill>
                <a:latin typeface="+mn-lt"/>
              </a:rPr>
              <a:t> </a:t>
            </a:r>
            <a:endParaRPr lang="en-US" sz="200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55833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theme/theme1.xml><?xml version="1.0" encoding="utf-8"?>
<a:theme xmlns:a="http://schemas.openxmlformats.org/drawingml/2006/main" name="UniMelb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Arial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-128"/>
            <a:cs typeface="ＭＳ Ｐゴシック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-128"/>
            <a:cs typeface="ＭＳ Ｐゴシック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17493</TotalTime>
  <Words>1041</Words>
  <Application>Microsoft Office PowerPoint</Application>
  <PresentationFormat>On-screen Show (4:3)</PresentationFormat>
  <Paragraphs>240</Paragraphs>
  <Slides>29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Arial</vt:lpstr>
      <vt:lpstr>Calibri</vt:lpstr>
      <vt:lpstr>Roboto</vt:lpstr>
      <vt:lpstr>Roboto Slab</vt:lpstr>
      <vt:lpstr>UniMelb</vt:lpstr>
      <vt:lpstr>SWEN90016  Software Processes &amp; Project Management</vt:lpstr>
      <vt:lpstr>Today’s aim</vt:lpstr>
      <vt:lpstr>Today’s aim</vt:lpstr>
      <vt:lpstr>PM – Phase Overview</vt:lpstr>
      <vt:lpstr>Trello</vt:lpstr>
      <vt:lpstr>Quiz</vt:lpstr>
      <vt:lpstr>Agile PM – Sprint Plan</vt:lpstr>
      <vt:lpstr>Agile PM – Sprint Plan</vt:lpstr>
      <vt:lpstr>PowerPoint Presentation</vt:lpstr>
      <vt:lpstr>Agile PM – Sprint Plan</vt:lpstr>
      <vt:lpstr>Agile PM – Sprint Plan</vt:lpstr>
      <vt:lpstr>Agile PM – Sprint Plan</vt:lpstr>
      <vt:lpstr>Agile PM – Sprint Plan</vt:lpstr>
      <vt:lpstr>Agile Estimates</vt:lpstr>
      <vt:lpstr>Agile Estimates</vt:lpstr>
      <vt:lpstr>Agile Estimates</vt:lpstr>
      <vt:lpstr>Agile Estimates</vt:lpstr>
      <vt:lpstr>Agile Estimates</vt:lpstr>
      <vt:lpstr>Agile Estimates</vt:lpstr>
      <vt:lpstr>Agile Team</vt:lpstr>
      <vt:lpstr>Agile SDLC</vt:lpstr>
      <vt:lpstr>Agile SDLC</vt:lpstr>
      <vt:lpstr>Agile SDLC</vt:lpstr>
      <vt:lpstr>Agile SDLC</vt:lpstr>
      <vt:lpstr>Agile PM – Adapt</vt:lpstr>
      <vt:lpstr>Agile PM – Adapt</vt:lpstr>
      <vt:lpstr>Agile PM – Adapt</vt:lpstr>
      <vt:lpstr>PowerPoint Presentation</vt:lpstr>
      <vt:lpstr>Thank You!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Rachelle Bosua</dc:creator>
  <cp:keywords/>
  <dc:description/>
  <cp:lastModifiedBy>Marion Zalk</cp:lastModifiedBy>
  <cp:revision>588</cp:revision>
  <cp:lastPrinted>2017-03-28T01:42:46Z</cp:lastPrinted>
  <dcterms:created xsi:type="dcterms:W3CDTF">2017-03-05T09:26:02Z</dcterms:created>
  <dcterms:modified xsi:type="dcterms:W3CDTF">2019-09-03T01:40:08Z</dcterms:modified>
  <cp:category/>
</cp:coreProperties>
</file>